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1"/>
  </p:notesMasterIdLst>
  <p:sldIdLst>
    <p:sldId id="256" r:id="rId2"/>
    <p:sldId id="257" r:id="rId3"/>
    <p:sldId id="338" r:id="rId4"/>
    <p:sldId id="370" r:id="rId5"/>
    <p:sldId id="380" r:id="rId6"/>
    <p:sldId id="362" r:id="rId7"/>
    <p:sldId id="373" r:id="rId8"/>
    <p:sldId id="374" r:id="rId9"/>
    <p:sldId id="339" r:id="rId10"/>
    <p:sldId id="340" r:id="rId11"/>
    <p:sldId id="341" r:id="rId12"/>
    <p:sldId id="342" r:id="rId13"/>
    <p:sldId id="343" r:id="rId14"/>
    <p:sldId id="352" r:id="rId15"/>
    <p:sldId id="351" r:id="rId16"/>
    <p:sldId id="344" r:id="rId17"/>
    <p:sldId id="371" r:id="rId18"/>
    <p:sldId id="355" r:id="rId19"/>
    <p:sldId id="356" r:id="rId20"/>
    <p:sldId id="345" r:id="rId21"/>
    <p:sldId id="382" r:id="rId22"/>
    <p:sldId id="383" r:id="rId23"/>
    <p:sldId id="361" r:id="rId24"/>
    <p:sldId id="384" r:id="rId25"/>
    <p:sldId id="381" r:id="rId26"/>
    <p:sldId id="360" r:id="rId27"/>
    <p:sldId id="364" r:id="rId28"/>
    <p:sldId id="350" r:id="rId29"/>
    <p:sldId id="35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4799" autoAdjust="0"/>
  </p:normalViewPr>
  <p:slideViewPr>
    <p:cSldViewPr snapToGrid="0">
      <p:cViewPr varScale="1">
        <p:scale>
          <a:sx n="75" d="100"/>
          <a:sy n="75"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30072-3A36-4B35-AD3C-7F58CE585C7F}" type="datetimeFigureOut">
              <a:rPr lang="en-GB" smtClean="0"/>
              <a:t>20/12/2021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5F78E-41E3-4C65-8D76-4B9EAF7D0099}" type="slidenum">
              <a:rPr lang="en-GB" smtClean="0"/>
              <a:t>‹#›</a:t>
            </a:fld>
            <a:endParaRPr lang="en-GB"/>
          </a:p>
        </p:txBody>
      </p:sp>
    </p:spTree>
    <p:extLst>
      <p:ext uri="{BB962C8B-B14F-4D97-AF65-F5344CB8AC3E}">
        <p14:creationId xmlns:p14="http://schemas.microsoft.com/office/powerpoint/2010/main" val="191624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ritannica.com/science/alimentary-canal" TargetMode="External" /><Relationship Id="rId2" Type="http://schemas.openxmlformats.org/officeDocument/2006/relationships/slide" Target="../slides/slide2.xml" /><Relationship Id="rId1" Type="http://schemas.openxmlformats.org/officeDocument/2006/relationships/notesMaster" Target="../notesMasters/notesMaster1.xml" /><Relationship Id="rId5" Type="http://schemas.openxmlformats.org/officeDocument/2006/relationships/hyperlink" Target="https://www.britannica.com/science/tissue" TargetMode="External" /><Relationship Id="rId4" Type="http://schemas.openxmlformats.org/officeDocument/2006/relationships/hyperlink" Target="https://www.merriam-webster.com/dictionary/substantiated" TargetMode="Externa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blood group antigens are not restricted solely to red cells or even to hematopoietic tissues. The antigens of the ABO system are widely distributed throughout the tissues and have been unequivocally identified on platelets and white cells (both lymphocytes and </a:t>
            </a:r>
            <a:r>
              <a:rPr lang="en-GB" sz="1200" b="0" i="0" u="none" strike="noStrike" kern="1200" dirty="0" err="1">
                <a:solidFill>
                  <a:schemeClr val="tx1"/>
                </a:solidFill>
                <a:effectLst/>
                <a:latin typeface="+mn-lt"/>
                <a:ea typeface="+mn-ea"/>
                <a:cs typeface="+mn-cs"/>
              </a:rPr>
              <a:t>polymorphonuclear</a:t>
            </a:r>
            <a:r>
              <a:rPr lang="en-GB" sz="1200" b="0" i="0" u="none" strike="noStrike" kern="1200" dirty="0">
                <a:solidFill>
                  <a:schemeClr val="tx1"/>
                </a:solidFill>
                <a:effectLst/>
                <a:latin typeface="+mn-lt"/>
                <a:ea typeface="+mn-ea"/>
                <a:cs typeface="+mn-cs"/>
              </a:rPr>
              <a:t> leukocytes) and in skin, the epithelial (lining) cells of the </a:t>
            </a:r>
            <a:r>
              <a:rPr lang="en-GB" sz="1200" b="0" i="0" u="sng" kern="1200" dirty="0">
                <a:solidFill>
                  <a:schemeClr val="tx1"/>
                </a:solidFill>
                <a:effectLst/>
                <a:latin typeface="+mn-lt"/>
                <a:ea typeface="+mn-ea"/>
                <a:cs typeface="+mn-cs"/>
                <a:hlinkClick r:id="rId3"/>
              </a:rPr>
              <a:t>gastrointestinal tract</a:t>
            </a:r>
            <a:r>
              <a:rPr lang="en-GB" sz="1200" b="0" i="0" u="none" strike="noStrike" kern="1200" dirty="0">
                <a:solidFill>
                  <a:schemeClr val="tx1"/>
                </a:solidFill>
                <a:effectLst/>
                <a:latin typeface="+mn-lt"/>
                <a:ea typeface="+mn-ea"/>
                <a:cs typeface="+mn-cs"/>
              </a:rPr>
              <a:t>, the kidney, the urinary tract, and the lining of the blood vessels. Evidence for the presence of the antigens of other blood group systems on cells other than red cells is less well </a:t>
            </a:r>
            <a:r>
              <a:rPr lang="en-GB" sz="1200" b="0" i="0" u="none" strike="noStrike" kern="1200" dirty="0">
                <a:solidFill>
                  <a:schemeClr val="tx1"/>
                </a:solidFill>
                <a:effectLst/>
                <a:latin typeface="+mn-lt"/>
                <a:ea typeface="+mn-ea"/>
                <a:cs typeface="+mn-cs"/>
                <a:hlinkClick r:id="rId4"/>
              </a:rPr>
              <a:t>substantiated</a:t>
            </a:r>
            <a:r>
              <a:rPr lang="en-GB" sz="1200" b="0" i="0" u="none" strike="noStrike" kern="1200" dirty="0">
                <a:solidFill>
                  <a:schemeClr val="tx1"/>
                </a:solidFill>
                <a:effectLst/>
                <a:latin typeface="+mn-lt"/>
                <a:ea typeface="+mn-ea"/>
                <a:cs typeface="+mn-cs"/>
              </a:rPr>
              <a:t>. Among the red cell antigens, only those of the ABO system are regarded as </a:t>
            </a:r>
            <a:r>
              <a:rPr lang="en-GB" sz="1200" b="0" i="0" u="sng" kern="1200" dirty="0">
                <a:solidFill>
                  <a:schemeClr val="tx1"/>
                </a:solidFill>
                <a:effectLst/>
                <a:latin typeface="+mn-lt"/>
                <a:ea typeface="+mn-ea"/>
                <a:cs typeface="+mn-cs"/>
                <a:hlinkClick r:id="rId5"/>
              </a:rPr>
              <a:t>tissue</a:t>
            </a:r>
            <a:r>
              <a:rPr lang="en-GB" sz="1200" b="0" i="0" u="none" strike="noStrike" kern="1200" dirty="0">
                <a:solidFill>
                  <a:schemeClr val="tx1"/>
                </a:solidFill>
                <a:effectLst/>
                <a:latin typeface="+mn-lt"/>
                <a:ea typeface="+mn-ea"/>
                <a:cs typeface="+mn-cs"/>
              </a:rPr>
              <a:t> antigens and therefore need to be considered in organ transplantation.</a:t>
            </a:r>
            <a:endParaRPr lang="en-GB" dirty="0"/>
          </a:p>
        </p:txBody>
      </p:sp>
      <p:sp>
        <p:nvSpPr>
          <p:cNvPr id="4" name="Slide Number Placeholder 3"/>
          <p:cNvSpPr>
            <a:spLocks noGrp="1"/>
          </p:cNvSpPr>
          <p:nvPr>
            <p:ph type="sldNum" sz="quarter" idx="10"/>
          </p:nvPr>
        </p:nvSpPr>
        <p:spPr/>
        <p:txBody>
          <a:bodyPr/>
          <a:lstStyle/>
          <a:p>
            <a:fld id="{ECA5F78E-41E3-4C65-8D76-4B9EAF7D0099}" type="slidenum">
              <a:rPr lang="en-GB" smtClean="0"/>
              <a:t>2</a:t>
            </a:fld>
            <a:endParaRPr lang="en-GB"/>
          </a:p>
        </p:txBody>
      </p:sp>
    </p:spTree>
    <p:extLst>
      <p:ext uri="{BB962C8B-B14F-4D97-AF65-F5344CB8AC3E}">
        <p14:creationId xmlns:p14="http://schemas.microsoft.com/office/powerpoint/2010/main" val="368237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GB" sz="2800" b="1" dirty="0">
                <a:solidFill>
                  <a:srgbClr val="000000"/>
                </a:solidFill>
                <a:latin typeface="Times New Roman" panose="02020603050405020304" pitchFamily="18" charset="0"/>
                <a:cs typeface="Times New Roman" panose="02020603050405020304" pitchFamily="18" charset="0"/>
              </a:rPr>
              <a:t>Procedure; </a:t>
            </a:r>
          </a:p>
          <a:p>
            <a:pPr marL="914400" lvl="1"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Place 2 ml of saline in a small test tube. </a:t>
            </a:r>
          </a:p>
          <a:p>
            <a:pPr marL="914400" lvl="1"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Then get a finger pricked and allow a blood drop to form. </a:t>
            </a:r>
          </a:p>
          <a:p>
            <a:pPr marL="914400" lvl="1"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Now place the pricked fingertip on top of the test tube and invert it. </a:t>
            </a:r>
          </a:p>
          <a:p>
            <a:pPr marL="914400" lvl="1"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Mix the blood and saline by inverting the tube 2 or 3 times. </a:t>
            </a:r>
            <a:endParaRPr lang="en-GB" dirty="0"/>
          </a:p>
        </p:txBody>
      </p:sp>
      <p:sp>
        <p:nvSpPr>
          <p:cNvPr id="4" name="Slide Number Placeholder 3"/>
          <p:cNvSpPr>
            <a:spLocks noGrp="1"/>
          </p:cNvSpPr>
          <p:nvPr>
            <p:ph type="sldNum" sz="quarter" idx="10"/>
          </p:nvPr>
        </p:nvSpPr>
        <p:spPr/>
        <p:txBody>
          <a:bodyPr/>
          <a:lstStyle/>
          <a:p>
            <a:fld id="{ECA5F78E-41E3-4C65-8D76-4B9EAF7D0099}" type="slidenum">
              <a:rPr lang="en-GB" smtClean="0"/>
              <a:t>13</a:t>
            </a:fld>
            <a:endParaRPr lang="en-GB"/>
          </a:p>
        </p:txBody>
      </p:sp>
    </p:spTree>
    <p:extLst>
      <p:ext uri="{BB962C8B-B14F-4D97-AF65-F5344CB8AC3E}">
        <p14:creationId xmlns:p14="http://schemas.microsoft.com/office/powerpoint/2010/main" val="211013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GB" sz="2800" b="1" dirty="0">
                <a:solidFill>
                  <a:srgbClr val="000000"/>
                </a:solidFill>
                <a:latin typeface="Times New Roman" panose="02020603050405020304" pitchFamily="18" charset="0"/>
                <a:cs typeface="Times New Roman" panose="02020603050405020304" pitchFamily="18" charset="0"/>
              </a:rPr>
              <a:t>Procedure; </a:t>
            </a:r>
          </a:p>
          <a:p>
            <a:pPr marL="914400" lvl="1"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Place 2 ml of saline in a small test tube. </a:t>
            </a:r>
          </a:p>
          <a:p>
            <a:pPr marL="914400" lvl="1"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Then get a finger pricked and allow a blood drop to form. </a:t>
            </a:r>
          </a:p>
          <a:p>
            <a:pPr marL="914400" lvl="1"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Now place the pricked fingertip on top of the test tube and invert it. </a:t>
            </a:r>
          </a:p>
          <a:p>
            <a:pPr marL="914400" lvl="1"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Mix the blood and saline by inverting the tube 2 or 3 times. </a:t>
            </a:r>
            <a:endParaRPr lang="en-GB" dirty="0"/>
          </a:p>
        </p:txBody>
      </p:sp>
      <p:sp>
        <p:nvSpPr>
          <p:cNvPr id="4" name="Slide Number Placeholder 3"/>
          <p:cNvSpPr>
            <a:spLocks noGrp="1"/>
          </p:cNvSpPr>
          <p:nvPr>
            <p:ph type="sldNum" sz="quarter" idx="10"/>
          </p:nvPr>
        </p:nvSpPr>
        <p:spPr/>
        <p:txBody>
          <a:bodyPr/>
          <a:lstStyle/>
          <a:p>
            <a:fld id="{ECA5F78E-41E3-4C65-8D76-4B9EAF7D0099}" type="slidenum">
              <a:rPr lang="en-GB" smtClean="0"/>
              <a:t>14</a:t>
            </a:fld>
            <a:endParaRPr lang="en-GB"/>
          </a:p>
        </p:txBody>
      </p:sp>
    </p:spTree>
    <p:extLst>
      <p:ext uri="{BB962C8B-B14F-4D97-AF65-F5344CB8AC3E}">
        <p14:creationId xmlns:p14="http://schemas.microsoft.com/office/powerpoint/2010/main" val="91174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5F78E-41E3-4C65-8D76-4B9EAF7D0099}" type="slidenum">
              <a:rPr lang="en-GB" smtClean="0"/>
              <a:t>25</a:t>
            </a:fld>
            <a:endParaRPr lang="en-GB"/>
          </a:p>
        </p:txBody>
      </p:sp>
    </p:spTree>
    <p:extLst>
      <p:ext uri="{BB962C8B-B14F-4D97-AF65-F5344CB8AC3E}">
        <p14:creationId xmlns:p14="http://schemas.microsoft.com/office/powerpoint/2010/main" val="3529712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955896B-8880-4484-AE7D-3A0ABF45444F}" type="datetimeFigureOut">
              <a:rPr lang="en-GB" smtClean="0"/>
              <a:t>20/12/2021</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200778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5896B-8880-4484-AE7D-3A0ABF45444F}" type="datetimeFigureOut">
              <a:rPr lang="en-GB" smtClean="0"/>
              <a:t>20/12/2021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187140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5896B-8880-4484-AE7D-3A0ABF45444F}" type="datetimeFigureOut">
              <a:rPr lang="en-GB" smtClean="0"/>
              <a:t>20/12/2021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2029702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5896B-8880-4484-AE7D-3A0ABF45444F}" type="datetimeFigureOut">
              <a:rPr lang="en-GB" smtClean="0"/>
              <a:t>20/12/2021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FA0AB-4FE5-4771-B116-88701E5259F9}"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5512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5896B-8880-4484-AE7D-3A0ABF45444F}" type="datetimeFigureOut">
              <a:rPr lang="en-GB" smtClean="0"/>
              <a:t>20/12/2021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3612834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55896B-8880-4484-AE7D-3A0ABF45444F}" type="datetimeFigureOut">
              <a:rPr lang="en-GB" smtClean="0"/>
              <a:t>20/12/2021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367392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55896B-8880-4484-AE7D-3A0ABF45444F}" type="datetimeFigureOut">
              <a:rPr lang="en-GB" smtClean="0"/>
              <a:t>20/12/2021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1753626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5896B-8880-4484-AE7D-3A0ABF45444F}" type="datetimeFigureOut">
              <a:rPr lang="en-GB" smtClean="0"/>
              <a:t>20/12/2021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4057289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5896B-8880-4484-AE7D-3A0ABF45444F}" type="datetimeFigureOut">
              <a:rPr lang="en-GB" smtClean="0"/>
              <a:t>20/12/2021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289455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5896B-8880-4484-AE7D-3A0ABF45444F}" type="datetimeFigureOut">
              <a:rPr lang="en-GB" smtClean="0"/>
              <a:t>20/12/2021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10352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55896B-8880-4484-AE7D-3A0ABF45444F}" type="datetimeFigureOut">
              <a:rPr lang="en-GB" smtClean="0"/>
              <a:t>20/12/2021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140053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55896B-8880-4484-AE7D-3A0ABF45444F}" type="datetimeFigureOut">
              <a:rPr lang="en-GB" smtClean="0"/>
              <a:t>20/12/2021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153808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55896B-8880-4484-AE7D-3A0ABF45444F}" type="datetimeFigureOut">
              <a:rPr lang="en-GB" smtClean="0"/>
              <a:t>20/12/2021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319719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55896B-8880-4484-AE7D-3A0ABF45444F}" type="datetimeFigureOut">
              <a:rPr lang="en-GB" smtClean="0"/>
              <a:t>20/12/2021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402565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5896B-8880-4484-AE7D-3A0ABF45444F}" type="datetimeFigureOut">
              <a:rPr lang="en-GB" smtClean="0"/>
              <a:t>20/12/2021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332502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5896B-8880-4484-AE7D-3A0ABF45444F}" type="datetimeFigureOut">
              <a:rPr lang="en-GB" smtClean="0"/>
              <a:t>20/12/2021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426592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5896B-8880-4484-AE7D-3A0ABF45444F}" type="datetimeFigureOut">
              <a:rPr lang="en-GB" smtClean="0"/>
              <a:t>20/12/2021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2FA0AB-4FE5-4771-B116-88701E5259F9}" type="slidenum">
              <a:rPr lang="en-GB" smtClean="0"/>
              <a:t>‹#›</a:t>
            </a:fld>
            <a:endParaRPr lang="en-GB"/>
          </a:p>
        </p:txBody>
      </p:sp>
    </p:spTree>
    <p:extLst>
      <p:ext uri="{BB962C8B-B14F-4D97-AF65-F5344CB8AC3E}">
        <p14:creationId xmlns:p14="http://schemas.microsoft.com/office/powerpoint/2010/main" val="3440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55896B-8880-4484-AE7D-3A0ABF45444F}" type="datetimeFigureOut">
              <a:rPr lang="en-GB" smtClean="0"/>
              <a:t>20/12/2021</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82FA0AB-4FE5-4771-B116-88701E5259F9}" type="slidenum">
              <a:rPr lang="en-GB" smtClean="0"/>
              <a:t>‹#›</a:t>
            </a:fld>
            <a:endParaRPr lang="en-GB"/>
          </a:p>
        </p:txBody>
      </p:sp>
    </p:spTree>
    <p:extLst>
      <p:ext uri="{BB962C8B-B14F-4D97-AF65-F5344CB8AC3E}">
        <p14:creationId xmlns:p14="http://schemas.microsoft.com/office/powerpoint/2010/main" val="4278084090"/>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5.jpg" /><Relationship Id="rId2" Type="http://schemas.openxmlformats.org/officeDocument/2006/relationships/image" Target="../media/image14.jpg" /><Relationship Id="rId1" Type="http://schemas.openxmlformats.org/officeDocument/2006/relationships/slideLayout" Target="../slideLayouts/slideLayout2.xml" /><Relationship Id="rId5" Type="http://schemas.openxmlformats.org/officeDocument/2006/relationships/image" Target="../media/image17.jpg" /><Relationship Id="rId4" Type="http://schemas.openxmlformats.org/officeDocument/2006/relationships/image" Target="../media/image16.jp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image" Target="../media/image3.png" /><Relationship Id="rId1" Type="http://schemas.openxmlformats.org/officeDocument/2006/relationships/slideLayout" Target="../slideLayouts/slideLayout7.xml" /><Relationship Id="rId6" Type="http://schemas.openxmlformats.org/officeDocument/2006/relationships/image" Target="../media/image7.png" /><Relationship Id="rId11" Type="http://schemas.openxmlformats.org/officeDocument/2006/relationships/image" Target="../media/image12.png" /><Relationship Id="rId5" Type="http://schemas.openxmlformats.org/officeDocument/2006/relationships/image" Target="../media/image6.png" /><Relationship Id="rId10" Type="http://schemas.openxmlformats.org/officeDocument/2006/relationships/image" Target="../media/image11.png" /><Relationship Id="rId4" Type="http://schemas.openxmlformats.org/officeDocument/2006/relationships/image" Target="../media/image5.png" /><Relationship Id="rId9" Type="http://schemas.openxmlformats.org/officeDocument/2006/relationships/image" Target="../media/image10.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4869" y="2601119"/>
            <a:ext cx="8482263" cy="1655762"/>
          </a:xfrm>
        </p:spPr>
        <p:txBody>
          <a:bodyPr>
            <a:noAutofit/>
          </a:bodyPr>
          <a:lstStyle/>
          <a:p>
            <a:pPr algn="ctr"/>
            <a:r>
              <a:rPr lang="en-GB" sz="8000" b="1" dirty="0">
                <a:solidFill>
                  <a:schemeClr val="accent5">
                    <a:lumMod val="50000"/>
                  </a:schemeClr>
                </a:solidFill>
                <a:effectLst>
                  <a:outerShdw blurRad="63500" sx="102000" sy="102000" algn="ctr" rotWithShape="0">
                    <a:prstClr val="black">
                      <a:alpha val="40000"/>
                    </a:prstClr>
                  </a:outerShdw>
                </a:effectLst>
              </a:rPr>
              <a:t>Blood grouping </a:t>
            </a:r>
          </a:p>
        </p:txBody>
      </p:sp>
    </p:spTree>
    <p:extLst>
      <p:ext uri="{BB962C8B-B14F-4D97-AF65-F5344CB8AC3E}">
        <p14:creationId xmlns:p14="http://schemas.microsoft.com/office/powerpoint/2010/main" val="350832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Principle </a:t>
            </a:r>
          </a:p>
        </p:txBody>
      </p:sp>
      <p:sp>
        <p:nvSpPr>
          <p:cNvPr id="3" name="Content Placeholder 2"/>
          <p:cNvSpPr>
            <a:spLocks noGrp="1"/>
          </p:cNvSpPr>
          <p:nvPr>
            <p:ph idx="1"/>
          </p:nvPr>
        </p:nvSpPr>
        <p:spPr>
          <a:xfrm>
            <a:off x="1141412" y="2249486"/>
            <a:ext cx="9905999" cy="4608513"/>
          </a:xfrm>
        </p:spPr>
        <p:txBody>
          <a:bodyPr>
            <a:normAutofit fontScale="92500"/>
          </a:bodyPr>
          <a:lstStyle/>
          <a:p>
            <a:pPr marL="514350" indent="-514350" algn="just">
              <a:lnSpc>
                <a:spcPct val="300000"/>
              </a:lnSpc>
              <a:buFont typeface="+mj-lt"/>
              <a:buAutoNum type="arabicPeriod" startAt="3"/>
            </a:pPr>
            <a:r>
              <a:rPr lang="en-GB" sz="2800" dirty="0">
                <a:solidFill>
                  <a:srgbClr val="000000"/>
                </a:solidFill>
                <a:latin typeface="Times New Roman" panose="02020603050405020304" pitchFamily="18" charset="0"/>
                <a:cs typeface="Times New Roman" panose="02020603050405020304" pitchFamily="18" charset="0"/>
              </a:rPr>
              <a:t>The slide is then examined under the microscope to detect the presence or absence of clumping and </a:t>
            </a:r>
            <a:r>
              <a:rPr lang="en-GB" sz="2800" dirty="0" err="1">
                <a:solidFill>
                  <a:srgbClr val="000000"/>
                </a:solidFill>
                <a:latin typeface="Times New Roman" panose="02020603050405020304" pitchFamily="18" charset="0"/>
                <a:cs typeface="Times New Roman" panose="02020603050405020304" pitchFamily="18" charset="0"/>
              </a:rPr>
              <a:t>hemolysis</a:t>
            </a:r>
            <a:r>
              <a:rPr lang="en-GB" sz="2800" dirty="0">
                <a:solidFill>
                  <a:srgbClr val="000000"/>
                </a:solidFill>
                <a:latin typeface="Times New Roman" panose="02020603050405020304" pitchFamily="18" charset="0"/>
                <a:cs typeface="Times New Roman" panose="02020603050405020304" pitchFamily="18" charset="0"/>
              </a:rPr>
              <a:t> (agglutination) of red cells which occurs as a result of antigen-antibody reaction.   </a:t>
            </a:r>
            <a:endParaRPr lang="en-GB"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01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Apparatus and materials </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2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Microscope</a:t>
            </a:r>
          </a:p>
          <a:p>
            <a:pPr marL="457200" indent="-457200" algn="just">
              <a:lnSpc>
                <a:spcPct val="2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glass dropper with a long nozzle, sterile blood lancet, sterile cotton/ gauze swabs, alcohol, 5 ml test tube, &amp; toothpicks</a:t>
            </a:r>
          </a:p>
          <a:p>
            <a:pPr marL="457200" indent="-457200" algn="just">
              <a:lnSpc>
                <a:spcPct val="2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Clean, dry microscope slides </a:t>
            </a:r>
          </a:p>
          <a:p>
            <a:pPr marL="457200" indent="-457200" algn="just">
              <a:lnSpc>
                <a:spcPct val="2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Normal saline</a:t>
            </a:r>
            <a:endParaRPr lang="en-GB"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22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Apparatus and materials </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150000"/>
              </a:lnSpc>
              <a:buFont typeface="+mj-lt"/>
              <a:buAutoNum type="arabicPeriod" startAt="5"/>
            </a:pPr>
            <a:r>
              <a:rPr lang="en-GB" sz="2600" b="1" dirty="0">
                <a:solidFill>
                  <a:srgbClr val="000000"/>
                </a:solidFill>
                <a:latin typeface="Times New Roman" panose="02020603050405020304" pitchFamily="18" charset="0"/>
                <a:cs typeface="Times New Roman" panose="02020603050405020304" pitchFamily="18" charset="0"/>
              </a:rPr>
              <a:t>Blood group kit; </a:t>
            </a:r>
          </a:p>
          <a:p>
            <a:pPr marL="971550" lvl="1" indent="-514350" algn="just">
              <a:lnSpc>
                <a:spcPct val="200000"/>
              </a:lnSpc>
              <a:buFont typeface="+mj-lt"/>
              <a:buAutoNum type="romanUcPeriod"/>
            </a:pPr>
            <a:r>
              <a:rPr lang="en-GB" sz="2200" b="1" dirty="0">
                <a:solidFill>
                  <a:srgbClr val="000000"/>
                </a:solidFill>
                <a:latin typeface="Times New Roman" panose="02020603050405020304" pitchFamily="18" charset="0"/>
                <a:cs typeface="Times New Roman" panose="02020603050405020304" pitchFamily="18" charset="0"/>
              </a:rPr>
              <a:t>Anti-A serum</a:t>
            </a:r>
          </a:p>
          <a:p>
            <a:pPr lvl="2" algn="just">
              <a:lnSpc>
                <a:spcPct val="150000"/>
              </a:lnSpc>
            </a:pPr>
            <a:r>
              <a:rPr lang="en-GB" dirty="0">
                <a:solidFill>
                  <a:srgbClr val="000000"/>
                </a:solidFill>
                <a:latin typeface="Times New Roman" panose="02020603050405020304" pitchFamily="18" charset="0"/>
                <a:cs typeface="Times New Roman" panose="02020603050405020304" pitchFamily="18" charset="0"/>
              </a:rPr>
              <a:t>Contains monoclonal anti-A antibodies (anti-A or alpha (α) agglutinins). </a:t>
            </a:r>
          </a:p>
          <a:p>
            <a:pPr marL="971550" lvl="1" indent="-514350" algn="just">
              <a:lnSpc>
                <a:spcPct val="200000"/>
              </a:lnSpc>
              <a:buFont typeface="+mj-lt"/>
              <a:buAutoNum type="romanUcPeriod"/>
            </a:pPr>
            <a:r>
              <a:rPr lang="en-GB" sz="2200" b="1" dirty="0">
                <a:solidFill>
                  <a:srgbClr val="000000"/>
                </a:solidFill>
                <a:latin typeface="Times New Roman" panose="02020603050405020304" pitchFamily="18" charset="0"/>
                <a:cs typeface="Times New Roman" panose="02020603050405020304" pitchFamily="18" charset="0"/>
              </a:rPr>
              <a:t>Anti-B serum</a:t>
            </a:r>
          </a:p>
          <a:p>
            <a:pPr lvl="2" algn="just">
              <a:lnSpc>
                <a:spcPct val="150000"/>
              </a:lnSpc>
            </a:pPr>
            <a:r>
              <a:rPr lang="en-GB" dirty="0">
                <a:solidFill>
                  <a:srgbClr val="000000"/>
                </a:solidFill>
                <a:latin typeface="Times New Roman" panose="02020603050405020304" pitchFamily="18" charset="0"/>
                <a:cs typeface="Times New Roman" panose="02020603050405020304" pitchFamily="18" charset="0"/>
              </a:rPr>
              <a:t>Contains monoclonal anti-B antibodies (anti-B or beta (β) agglutinins). </a:t>
            </a:r>
          </a:p>
          <a:p>
            <a:pPr marL="971550" lvl="1" indent="-514350" algn="just">
              <a:lnSpc>
                <a:spcPct val="200000"/>
              </a:lnSpc>
              <a:buFont typeface="+mj-lt"/>
              <a:buAutoNum type="romanUcPeriod"/>
            </a:pPr>
            <a:r>
              <a:rPr lang="en-GB" sz="2200" b="1" dirty="0">
                <a:solidFill>
                  <a:srgbClr val="000000"/>
                </a:solidFill>
                <a:latin typeface="Times New Roman" panose="02020603050405020304" pitchFamily="18" charset="0"/>
                <a:cs typeface="Times New Roman" panose="02020603050405020304" pitchFamily="18" charset="0"/>
              </a:rPr>
              <a:t>Anti-D (anti-Rh) serum</a:t>
            </a:r>
          </a:p>
          <a:p>
            <a:pPr lvl="2" algn="just">
              <a:lnSpc>
                <a:spcPct val="150000"/>
              </a:lnSpc>
            </a:pPr>
            <a:r>
              <a:rPr lang="en-GB" dirty="0">
                <a:solidFill>
                  <a:srgbClr val="000000"/>
                </a:solidFill>
                <a:latin typeface="Times New Roman" panose="02020603050405020304" pitchFamily="18" charset="0"/>
                <a:cs typeface="Times New Roman" panose="02020603050405020304" pitchFamily="18" charset="0"/>
              </a:rPr>
              <a:t>Contains monoclonal anti-Rh (D) antibodies (anti-D agglutinins).  </a:t>
            </a:r>
          </a:p>
          <a:p>
            <a:pPr algn="just">
              <a:lnSpc>
                <a:spcPct val="150000"/>
              </a:lnSpc>
            </a:pPr>
            <a:endParaRPr lang="en-GB"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05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Apparatus and materials </a:t>
            </a:r>
          </a:p>
        </p:txBody>
      </p:sp>
      <p:sp>
        <p:nvSpPr>
          <p:cNvPr id="3" name="Content Placeholder 2"/>
          <p:cNvSpPr>
            <a:spLocks noGrp="1"/>
          </p:cNvSpPr>
          <p:nvPr>
            <p:ph idx="1"/>
          </p:nvPr>
        </p:nvSpPr>
        <p:spPr>
          <a:xfrm>
            <a:off x="1141412" y="2249486"/>
            <a:ext cx="9905999" cy="4608513"/>
          </a:xfrm>
        </p:spPr>
        <p:txBody>
          <a:bodyPr>
            <a:normAutofit/>
          </a:bodyPr>
          <a:lstStyle/>
          <a:p>
            <a:pPr marL="514350" indent="-514350" algn="just">
              <a:lnSpc>
                <a:spcPct val="250000"/>
              </a:lnSpc>
              <a:buFont typeface="+mj-lt"/>
              <a:buAutoNum type="arabicPeriod" startAt="6"/>
            </a:pPr>
            <a:r>
              <a:rPr lang="en-GB" sz="3200" dirty="0">
                <a:solidFill>
                  <a:srgbClr val="000000"/>
                </a:solidFill>
                <a:latin typeface="Times New Roman" panose="02020603050405020304" pitchFamily="18" charset="0"/>
                <a:cs typeface="Times New Roman" panose="02020603050405020304" pitchFamily="18" charset="0"/>
              </a:rPr>
              <a:t>RBC suspension </a:t>
            </a:r>
          </a:p>
          <a:p>
            <a:pPr lvl="1" algn="just">
              <a:lnSpc>
                <a:spcPct val="200000"/>
              </a:lnSpc>
            </a:pPr>
            <a:r>
              <a:rPr lang="en-GB" sz="2800" dirty="0">
                <a:solidFill>
                  <a:srgbClr val="000000"/>
                </a:solidFill>
                <a:latin typeface="Times New Roman" panose="02020603050405020304" pitchFamily="18" charset="0"/>
                <a:cs typeface="Times New Roman" panose="02020603050405020304" pitchFamily="18" charset="0"/>
              </a:rPr>
              <a:t>A suspension of red cells in saline should preferably be prepared and used instead of adding blood drops directly from the fingerpick to the antisera for the following reasons: </a:t>
            </a:r>
          </a:p>
        </p:txBody>
      </p:sp>
    </p:spTree>
    <p:extLst>
      <p:ext uri="{BB962C8B-B14F-4D97-AF65-F5344CB8AC3E}">
        <p14:creationId xmlns:p14="http://schemas.microsoft.com/office/powerpoint/2010/main" val="355956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Apparatus and materials </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2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Dilution of blood permits easy detection of agglutination if present. </a:t>
            </a:r>
          </a:p>
          <a:p>
            <a:pPr lvl="1" algn="just">
              <a:lnSpc>
                <a:spcPct val="160000"/>
              </a:lnSpc>
            </a:pPr>
            <a:r>
              <a:rPr lang="en-GB" sz="1700" dirty="0">
                <a:solidFill>
                  <a:srgbClr val="000000"/>
                </a:solidFill>
                <a:latin typeface="Times New Roman" panose="02020603050405020304" pitchFamily="18" charset="0"/>
                <a:cs typeface="Times New Roman" panose="02020603050405020304" pitchFamily="18" charset="0"/>
              </a:rPr>
              <a:t>RBC in undiluted blood tend to form large </a:t>
            </a:r>
            <a:r>
              <a:rPr lang="en-GB" sz="1700" dirty="0" err="1">
                <a:solidFill>
                  <a:srgbClr val="000000"/>
                </a:solidFill>
                <a:latin typeface="Times New Roman" panose="02020603050405020304" pitchFamily="18" charset="0"/>
                <a:cs typeface="Times New Roman" panose="02020603050405020304" pitchFamily="18" charset="0"/>
              </a:rPr>
              <a:t>rouleaux</a:t>
            </a:r>
            <a:r>
              <a:rPr lang="en-GB" sz="1700" dirty="0">
                <a:solidFill>
                  <a:srgbClr val="000000"/>
                </a:solidFill>
                <a:latin typeface="Times New Roman" panose="02020603050405020304" pitchFamily="18" charset="0"/>
                <a:cs typeface="Times New Roman" panose="02020603050405020304" pitchFamily="18" charset="0"/>
              </a:rPr>
              <a:t> and masses. These may be mistaken for agglutination. </a:t>
            </a:r>
          </a:p>
          <a:p>
            <a:pPr marL="457200" indent="-457200" algn="just">
              <a:lnSpc>
                <a:spcPct val="200000"/>
              </a:lnSpc>
              <a:buFont typeface="+mj-lt"/>
              <a:buAutoNum type="arabicPeriod"/>
            </a:pPr>
            <a:r>
              <a:rPr lang="en-GB" sz="2800" dirty="0">
                <a:solidFill>
                  <a:srgbClr val="000000"/>
                </a:solidFill>
                <a:latin typeface="Times New Roman" panose="02020603050405020304" pitchFamily="18" charset="0"/>
                <a:cs typeface="Times New Roman" panose="02020603050405020304" pitchFamily="18" charset="0"/>
              </a:rPr>
              <a:t>Plasma factors likely to interfere with agglutination are eliminated. </a:t>
            </a:r>
          </a:p>
        </p:txBody>
      </p:sp>
    </p:spTree>
    <p:extLst>
      <p:ext uri="{BB962C8B-B14F-4D97-AF65-F5344CB8AC3E}">
        <p14:creationId xmlns:p14="http://schemas.microsoft.com/office/powerpoint/2010/main" val="349889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Procedure </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 Using a glass-marking pencil, divide 2 slides, each into two halves by a line drawn down the middle. </a:t>
            </a:r>
          </a:p>
          <a:p>
            <a:pPr lvl="1" algn="just">
              <a:lnSpc>
                <a:spcPct val="300000"/>
              </a:lnSpc>
            </a:pPr>
            <a:r>
              <a:rPr lang="en-GB" dirty="0">
                <a:solidFill>
                  <a:srgbClr val="000000"/>
                </a:solidFill>
                <a:latin typeface="Times New Roman" panose="02020603050405020304" pitchFamily="18" charset="0"/>
                <a:cs typeface="Times New Roman" panose="02020603050405020304" pitchFamily="18" charset="0"/>
              </a:rPr>
              <a:t>Mark the slides as follow; anti-A, anti-B, anti-D &amp; ‘C’ (for control). </a:t>
            </a:r>
          </a:p>
          <a:p>
            <a:pPr marL="457200"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Place one drop of saline on the slide marked ‘C’.</a:t>
            </a:r>
            <a:endParaRPr lang="en-GB"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97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Procedure </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250000"/>
              </a:lnSpc>
              <a:buFont typeface="+mj-lt"/>
              <a:buAutoNum type="arabicPeriod" startAt="3"/>
            </a:pPr>
            <a:r>
              <a:rPr lang="en-GB" sz="2800" dirty="0">
                <a:solidFill>
                  <a:srgbClr val="000000"/>
                </a:solidFill>
                <a:latin typeface="Times New Roman" panose="02020603050405020304" pitchFamily="18" charset="0"/>
                <a:cs typeface="Times New Roman" panose="02020603050405020304" pitchFamily="18" charset="0"/>
              </a:rPr>
              <a:t>Determination of Blood group; Put one drop of:</a:t>
            </a:r>
          </a:p>
          <a:p>
            <a:pPr marL="971550" lvl="1" indent="-514350" algn="just">
              <a:lnSpc>
                <a:spcPct val="250000"/>
              </a:lnSpc>
              <a:buFont typeface="+mj-lt"/>
              <a:buAutoNum type="romanUcPeriod"/>
            </a:pPr>
            <a:r>
              <a:rPr lang="en-GB" sz="2400" b="1" dirty="0">
                <a:solidFill>
                  <a:srgbClr val="000000"/>
                </a:solidFill>
                <a:latin typeface="Times New Roman" panose="02020603050405020304" pitchFamily="18" charset="0"/>
                <a:cs typeface="Times New Roman" panose="02020603050405020304" pitchFamily="18" charset="0"/>
              </a:rPr>
              <a:t>Anti-A serum on the slide </a:t>
            </a:r>
            <a:r>
              <a:rPr lang="en-GB" sz="2400" dirty="0">
                <a:solidFill>
                  <a:srgbClr val="000000"/>
                </a:solidFill>
                <a:latin typeface="Times New Roman" panose="02020603050405020304" pitchFamily="18" charset="0"/>
                <a:cs typeface="Times New Roman" panose="02020603050405020304" pitchFamily="18" charset="0"/>
              </a:rPr>
              <a:t>(marked anti-A) </a:t>
            </a:r>
          </a:p>
          <a:p>
            <a:pPr marL="971550" lvl="1" indent="-514350" algn="just">
              <a:lnSpc>
                <a:spcPct val="250000"/>
              </a:lnSpc>
              <a:buFont typeface="+mj-lt"/>
              <a:buAutoNum type="romanUcPeriod"/>
            </a:pPr>
            <a:r>
              <a:rPr lang="en-GB" sz="2400" b="1" dirty="0">
                <a:solidFill>
                  <a:srgbClr val="000000"/>
                </a:solidFill>
                <a:latin typeface="Times New Roman" panose="02020603050405020304" pitchFamily="18" charset="0"/>
                <a:cs typeface="Times New Roman" panose="02020603050405020304" pitchFamily="18" charset="0"/>
              </a:rPr>
              <a:t>Anti-B serum on the slide </a:t>
            </a:r>
            <a:r>
              <a:rPr lang="en-GB" sz="2400" dirty="0">
                <a:solidFill>
                  <a:srgbClr val="000000"/>
                </a:solidFill>
                <a:latin typeface="Times New Roman" panose="02020603050405020304" pitchFamily="18" charset="0"/>
                <a:cs typeface="Times New Roman" panose="02020603050405020304" pitchFamily="18" charset="0"/>
              </a:rPr>
              <a:t>(marked anti-B)</a:t>
            </a:r>
          </a:p>
          <a:p>
            <a:pPr marL="971550" lvl="1" indent="-514350" algn="just">
              <a:lnSpc>
                <a:spcPct val="250000"/>
              </a:lnSpc>
              <a:buFont typeface="+mj-lt"/>
              <a:buAutoNum type="romanUcPeriod"/>
            </a:pPr>
            <a:r>
              <a:rPr lang="en-GB" sz="2400" b="1" dirty="0">
                <a:solidFill>
                  <a:srgbClr val="000000"/>
                </a:solidFill>
                <a:latin typeface="Times New Roman" panose="02020603050405020304" pitchFamily="18" charset="0"/>
                <a:cs typeface="Times New Roman" panose="02020603050405020304" pitchFamily="18" charset="0"/>
              </a:rPr>
              <a:t>Anti-D serum on the slide </a:t>
            </a:r>
            <a:r>
              <a:rPr lang="en-GB" sz="2400" dirty="0">
                <a:solidFill>
                  <a:srgbClr val="000000"/>
                </a:solidFill>
                <a:latin typeface="Times New Roman" panose="02020603050405020304" pitchFamily="18" charset="0"/>
                <a:cs typeface="Times New Roman" panose="02020603050405020304" pitchFamily="18" charset="0"/>
              </a:rPr>
              <a:t>(marked anti-D) </a:t>
            </a:r>
          </a:p>
          <a:p>
            <a:pPr marL="0" indent="0" algn="just">
              <a:lnSpc>
                <a:spcPct val="250000"/>
              </a:lnSpc>
              <a:buNone/>
            </a:pPr>
            <a:endParaRPr lang="en-GB"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156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Procedure </a:t>
            </a:r>
          </a:p>
        </p:txBody>
      </p:sp>
      <p:sp>
        <p:nvSpPr>
          <p:cNvPr id="3" name="Content Placeholder 2"/>
          <p:cNvSpPr>
            <a:spLocks noGrp="1"/>
          </p:cNvSpPr>
          <p:nvPr>
            <p:ph idx="1"/>
          </p:nvPr>
        </p:nvSpPr>
        <p:spPr>
          <a:xfrm>
            <a:off x="1141412" y="2249486"/>
            <a:ext cx="9905999" cy="4608513"/>
          </a:xfrm>
        </p:spPr>
        <p:txBody>
          <a:bodyPr>
            <a:normAutofit/>
          </a:bodyPr>
          <a:lstStyle/>
          <a:p>
            <a:pPr marL="514350" indent="-514350" algn="just">
              <a:lnSpc>
                <a:spcPct val="300000"/>
              </a:lnSpc>
              <a:buFont typeface="+mj-lt"/>
              <a:buAutoNum type="arabicPeriod" startAt="4"/>
            </a:pPr>
            <a:r>
              <a:rPr lang="en-GB" dirty="0">
                <a:solidFill>
                  <a:srgbClr val="000000"/>
                </a:solidFill>
                <a:latin typeface="Times New Roman" panose="02020603050405020304" pitchFamily="18" charset="0"/>
                <a:cs typeface="Times New Roman" panose="02020603050405020304" pitchFamily="18" charset="0"/>
              </a:rPr>
              <a:t>Add one drop of red cell suspension on each of; </a:t>
            </a:r>
            <a:r>
              <a:rPr lang="en-GB" b="1" dirty="0">
                <a:solidFill>
                  <a:srgbClr val="000000"/>
                </a:solidFill>
                <a:latin typeface="Times New Roman" panose="02020603050405020304" pitchFamily="18" charset="0"/>
                <a:cs typeface="Times New Roman" panose="02020603050405020304" pitchFamily="18" charset="0"/>
              </a:rPr>
              <a:t>anti-A sera, anti-B sera, normal saline.</a:t>
            </a:r>
          </a:p>
          <a:p>
            <a:pPr marL="514350" indent="-514350" algn="just">
              <a:lnSpc>
                <a:spcPct val="300000"/>
              </a:lnSpc>
              <a:buFont typeface="+mj-lt"/>
              <a:buAutoNum type="arabicPeriod" startAt="4"/>
            </a:pPr>
            <a:r>
              <a:rPr lang="en-GB" dirty="0">
                <a:solidFill>
                  <a:srgbClr val="000000"/>
                </a:solidFill>
                <a:latin typeface="Times New Roman" panose="02020603050405020304" pitchFamily="18" charset="0"/>
                <a:cs typeface="Times New Roman" panose="02020603050405020304" pitchFamily="18" charset="0"/>
              </a:rPr>
              <a:t>Add one drop of blood from a finger prick or venous blood on the </a:t>
            </a:r>
            <a:r>
              <a:rPr lang="en-GB" b="1" dirty="0">
                <a:solidFill>
                  <a:srgbClr val="000000"/>
                </a:solidFill>
                <a:latin typeface="Times New Roman" panose="02020603050405020304" pitchFamily="18" charset="0"/>
                <a:cs typeface="Times New Roman" panose="02020603050405020304" pitchFamily="18" charset="0"/>
              </a:rPr>
              <a:t>anti-D sera.</a:t>
            </a:r>
            <a:endParaRPr lang="en-GB"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89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Procedure </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200000"/>
              </a:lnSpc>
              <a:buFont typeface="+mj-lt"/>
              <a:buAutoNum type="arabicPeriod" startAt="6"/>
            </a:pPr>
            <a:r>
              <a:rPr lang="en-GB" dirty="0">
                <a:solidFill>
                  <a:srgbClr val="000000"/>
                </a:solidFill>
                <a:latin typeface="Times New Roman" panose="02020603050405020304" pitchFamily="18" charset="0"/>
                <a:cs typeface="Times New Roman" panose="02020603050405020304" pitchFamily="18" charset="0"/>
              </a:rPr>
              <a:t>Mix the anti-sera with RBC suspension, and saline with RBC suspension on each slide by gently tilting it first one way and then the other a few times. </a:t>
            </a:r>
          </a:p>
          <a:p>
            <a:pPr lvl="1" algn="just">
              <a:lnSpc>
                <a:spcPct val="250000"/>
              </a:lnSpc>
            </a:pPr>
            <a:r>
              <a:rPr lang="en-GB" dirty="0">
                <a:solidFill>
                  <a:srgbClr val="000000"/>
                </a:solidFill>
                <a:latin typeface="Times New Roman" panose="02020603050405020304" pitchFamily="18" charset="0"/>
                <a:cs typeface="Times New Roman" panose="02020603050405020304" pitchFamily="18" charset="0"/>
              </a:rPr>
              <a:t>You may use separate toothpicks to transfer red cell suspension to the anti-sera &amp; saline, and for mixing them.</a:t>
            </a:r>
          </a:p>
        </p:txBody>
      </p:sp>
    </p:spTree>
    <p:extLst>
      <p:ext uri="{BB962C8B-B14F-4D97-AF65-F5344CB8AC3E}">
        <p14:creationId xmlns:p14="http://schemas.microsoft.com/office/powerpoint/2010/main" val="428973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Procedure </a:t>
            </a:r>
          </a:p>
        </p:txBody>
      </p:sp>
      <p:sp>
        <p:nvSpPr>
          <p:cNvPr id="3" name="Content Placeholder 2"/>
          <p:cNvSpPr>
            <a:spLocks noGrp="1"/>
          </p:cNvSpPr>
          <p:nvPr>
            <p:ph idx="1"/>
          </p:nvPr>
        </p:nvSpPr>
        <p:spPr>
          <a:xfrm>
            <a:off x="1141412" y="2249486"/>
            <a:ext cx="9905999" cy="4608513"/>
          </a:xfrm>
        </p:spPr>
        <p:txBody>
          <a:bodyPr>
            <a:normAutofit/>
          </a:bodyPr>
          <a:lstStyle/>
          <a:p>
            <a:pPr marL="514350" indent="-514350" algn="just">
              <a:lnSpc>
                <a:spcPct val="250000"/>
              </a:lnSpc>
              <a:buFont typeface="+mj-lt"/>
              <a:buAutoNum type="arabicPeriod" startAt="7"/>
            </a:pPr>
            <a:r>
              <a:rPr lang="en-GB" sz="2800" dirty="0">
                <a:solidFill>
                  <a:srgbClr val="000000"/>
                </a:solidFill>
                <a:latin typeface="Times New Roman" panose="02020603050405020304" pitchFamily="18" charset="0"/>
                <a:cs typeface="Times New Roman" panose="02020603050405020304" pitchFamily="18" charset="0"/>
              </a:rPr>
              <a:t>Wait for 8–10 minutes, then inspect the antisera-red cell mixtures (“test” mixtures) and “control” mixture. </a:t>
            </a:r>
          </a:p>
          <a:p>
            <a:pPr lvl="1" algn="just">
              <a:lnSpc>
                <a:spcPct val="250000"/>
              </a:lnSpc>
            </a:pPr>
            <a:r>
              <a:rPr lang="en-GB" dirty="0">
                <a:solidFill>
                  <a:srgbClr val="000000"/>
                </a:solidFill>
                <a:latin typeface="Times New Roman" panose="02020603050405020304" pitchFamily="18" charset="0"/>
                <a:cs typeface="Times New Roman" panose="02020603050405020304" pitchFamily="18" charset="0"/>
              </a:rPr>
              <a:t>First with the naked eye to see whether agglutination has taken place or not. </a:t>
            </a:r>
          </a:p>
          <a:p>
            <a:pPr lvl="1" algn="just">
              <a:lnSpc>
                <a:spcPct val="250000"/>
              </a:lnSpc>
            </a:pPr>
            <a:r>
              <a:rPr lang="en-GB" dirty="0">
                <a:solidFill>
                  <a:srgbClr val="000000"/>
                </a:solidFill>
                <a:latin typeface="Times New Roman" panose="02020603050405020304" pitchFamily="18" charset="0"/>
                <a:cs typeface="Times New Roman" panose="02020603050405020304" pitchFamily="18" charset="0"/>
              </a:rPr>
              <a:t>Then confirm under low magnification microscope.</a:t>
            </a:r>
          </a:p>
        </p:txBody>
      </p:sp>
    </p:spTree>
    <p:extLst>
      <p:ext uri="{BB962C8B-B14F-4D97-AF65-F5344CB8AC3E}">
        <p14:creationId xmlns:p14="http://schemas.microsoft.com/office/powerpoint/2010/main" val="369653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Relevance </a:t>
            </a:r>
          </a:p>
        </p:txBody>
      </p:sp>
      <p:sp>
        <p:nvSpPr>
          <p:cNvPr id="3" name="Content Placeholder 2"/>
          <p:cNvSpPr>
            <a:spLocks noGrp="1"/>
          </p:cNvSpPr>
          <p:nvPr>
            <p:ph idx="1"/>
          </p:nvPr>
        </p:nvSpPr>
        <p:spPr>
          <a:xfrm>
            <a:off x="1141412" y="2249486"/>
            <a:ext cx="9905999" cy="4608513"/>
          </a:xfrm>
        </p:spPr>
        <p:txBody>
          <a:bodyPr>
            <a:normAutofit lnSpcReduction="10000"/>
          </a:bodyPr>
          <a:lstStyle/>
          <a:p>
            <a:pPr algn="just">
              <a:lnSpc>
                <a:spcPct val="200000"/>
              </a:lnSpc>
            </a:pPr>
            <a:r>
              <a:rPr lang="en-GB" dirty="0">
                <a:solidFill>
                  <a:srgbClr val="000000"/>
                </a:solidFill>
                <a:latin typeface="Times New Roman" panose="02020603050405020304" pitchFamily="18" charset="0"/>
                <a:cs typeface="Times New Roman" panose="02020603050405020304" pitchFamily="18" charset="0"/>
              </a:rPr>
              <a:t>Individuals can be divided into groups according to the presence or absence of antigen (</a:t>
            </a:r>
            <a:r>
              <a:rPr lang="en-GB" dirty="0" err="1">
                <a:solidFill>
                  <a:srgbClr val="000000"/>
                </a:solidFill>
                <a:latin typeface="Times New Roman" panose="02020603050405020304" pitchFamily="18" charset="0"/>
                <a:cs typeface="Times New Roman" panose="02020603050405020304" pitchFamily="18" charset="0"/>
              </a:rPr>
              <a:t>agglutinogens</a:t>
            </a:r>
            <a:r>
              <a:rPr lang="en-GB" dirty="0">
                <a:solidFill>
                  <a:srgbClr val="000000"/>
                </a:solidFill>
                <a:latin typeface="Times New Roman" panose="02020603050405020304" pitchFamily="18" charset="0"/>
                <a:cs typeface="Times New Roman" panose="02020603050405020304" pitchFamily="18" charset="0"/>
              </a:rPr>
              <a:t>) on the membrane of their red blood cells &amp; other tissues;</a:t>
            </a:r>
          </a:p>
          <a:p>
            <a:pPr marL="914400" lvl="1" indent="-457200" algn="just">
              <a:lnSpc>
                <a:spcPct val="200000"/>
              </a:lnSpc>
              <a:buFont typeface="+mj-lt"/>
              <a:buAutoNum type="arabicPeriod"/>
            </a:pPr>
            <a:r>
              <a:rPr lang="en-GB" sz="1800" dirty="0">
                <a:solidFill>
                  <a:srgbClr val="000000"/>
                </a:solidFill>
                <a:latin typeface="Times New Roman" panose="02020603050405020304" pitchFamily="18" charset="0"/>
                <a:cs typeface="Times New Roman" panose="02020603050405020304" pitchFamily="18" charset="0"/>
              </a:rPr>
              <a:t>Group A (antigen A)</a:t>
            </a:r>
          </a:p>
          <a:p>
            <a:pPr marL="914400" lvl="1" indent="-457200" algn="just">
              <a:lnSpc>
                <a:spcPct val="200000"/>
              </a:lnSpc>
              <a:buFont typeface="+mj-lt"/>
              <a:buAutoNum type="arabicPeriod"/>
            </a:pPr>
            <a:r>
              <a:rPr lang="en-GB" sz="1800" dirty="0">
                <a:solidFill>
                  <a:srgbClr val="000000"/>
                </a:solidFill>
                <a:latin typeface="Times New Roman" panose="02020603050405020304" pitchFamily="18" charset="0"/>
                <a:cs typeface="Times New Roman" panose="02020603050405020304" pitchFamily="18" charset="0"/>
              </a:rPr>
              <a:t>Group B (antigen B)</a:t>
            </a:r>
          </a:p>
          <a:p>
            <a:pPr marL="914400" lvl="1" indent="-457200" algn="just">
              <a:lnSpc>
                <a:spcPct val="200000"/>
              </a:lnSpc>
              <a:buFont typeface="+mj-lt"/>
              <a:buAutoNum type="arabicPeriod"/>
            </a:pPr>
            <a:r>
              <a:rPr lang="en-GB" sz="1800" dirty="0">
                <a:solidFill>
                  <a:srgbClr val="000000"/>
                </a:solidFill>
                <a:latin typeface="Times New Roman" panose="02020603050405020304" pitchFamily="18" charset="0"/>
                <a:cs typeface="Times New Roman" panose="02020603050405020304" pitchFamily="18" charset="0"/>
              </a:rPr>
              <a:t>Group AB (antigen A &amp; B)</a:t>
            </a:r>
          </a:p>
          <a:p>
            <a:pPr marL="914400" lvl="1" indent="-457200" algn="just">
              <a:lnSpc>
                <a:spcPct val="200000"/>
              </a:lnSpc>
              <a:buFont typeface="+mj-lt"/>
              <a:buAutoNum type="arabicPeriod"/>
            </a:pPr>
            <a:r>
              <a:rPr lang="en-GB" sz="1800" dirty="0">
                <a:solidFill>
                  <a:srgbClr val="000000"/>
                </a:solidFill>
                <a:latin typeface="Times New Roman" panose="02020603050405020304" pitchFamily="18" charset="0"/>
                <a:cs typeface="Times New Roman" panose="02020603050405020304" pitchFamily="18" charset="0"/>
              </a:rPr>
              <a:t>Group O (neither A nor B antigen)</a:t>
            </a:r>
          </a:p>
          <a:p>
            <a:pPr marL="914400" lvl="1" indent="-457200" algn="just">
              <a:lnSpc>
                <a:spcPct val="200000"/>
              </a:lnSpc>
              <a:buFont typeface="+mj-lt"/>
              <a:buAutoNum type="arabicPeriod"/>
            </a:pPr>
            <a:endParaRPr lang="en-GB"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69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Observations and results </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If agglutination occurs, it is usually visible to the naked eye. </a:t>
            </a:r>
          </a:p>
          <a:p>
            <a:pPr lvl="1" algn="just">
              <a:lnSpc>
                <a:spcPct val="200000"/>
              </a:lnSpc>
            </a:pPr>
            <a:r>
              <a:rPr lang="en-GB" dirty="0">
                <a:solidFill>
                  <a:srgbClr val="000000"/>
                </a:solidFill>
                <a:latin typeface="Times New Roman" panose="02020603050405020304" pitchFamily="18" charset="0"/>
                <a:cs typeface="Times New Roman" panose="02020603050405020304" pitchFamily="18" charset="0"/>
              </a:rPr>
              <a:t>The </a:t>
            </a:r>
            <a:r>
              <a:rPr lang="en-GB" dirty="0" err="1">
                <a:solidFill>
                  <a:srgbClr val="000000"/>
                </a:solidFill>
                <a:latin typeface="Times New Roman" panose="02020603050405020304" pitchFamily="18" charset="0"/>
                <a:cs typeface="Times New Roman" panose="02020603050405020304" pitchFamily="18" charset="0"/>
              </a:rPr>
              <a:t>hemolysed</a:t>
            </a:r>
            <a:r>
              <a:rPr lang="en-GB" dirty="0">
                <a:solidFill>
                  <a:srgbClr val="000000"/>
                </a:solidFill>
                <a:latin typeface="Times New Roman" panose="02020603050405020304" pitchFamily="18" charset="0"/>
                <a:cs typeface="Times New Roman" panose="02020603050405020304" pitchFamily="18" charset="0"/>
              </a:rPr>
              <a:t> red cells appear as isolated (separate), dark-red masses (clumps) of different sizes and shapes. </a:t>
            </a:r>
          </a:p>
          <a:p>
            <a:pPr marL="457200"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Under LP objective, the clumps are visible as dark masses and the outline of the red cells cannot be seen.  </a:t>
            </a:r>
          </a:p>
        </p:txBody>
      </p:sp>
    </p:spTree>
    <p:extLst>
      <p:ext uri="{BB962C8B-B14F-4D97-AF65-F5344CB8AC3E}">
        <p14:creationId xmlns:p14="http://schemas.microsoft.com/office/powerpoint/2010/main" val="1166672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812801" y="359130"/>
            <a:ext cx="10566399" cy="6139740"/>
          </a:xfrm>
          <a:prstGeom prst="rect">
            <a:avLst/>
          </a:prstGeom>
        </p:spPr>
      </p:pic>
    </p:spTree>
    <p:extLst>
      <p:ext uri="{BB962C8B-B14F-4D97-AF65-F5344CB8AC3E}">
        <p14:creationId xmlns:p14="http://schemas.microsoft.com/office/powerpoint/2010/main" val="65598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87655" y="3959057"/>
            <a:ext cx="4680000" cy="21590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52" y="618518"/>
            <a:ext cx="4704348" cy="2159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52" y="3959058"/>
            <a:ext cx="4704348" cy="2159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655" y="618518"/>
            <a:ext cx="4577345" cy="2159000"/>
          </a:xfrm>
          <a:prstGeom prst="rect">
            <a:avLst/>
          </a:prstGeom>
        </p:spPr>
      </p:pic>
    </p:spTree>
    <p:extLst>
      <p:ext uri="{BB962C8B-B14F-4D97-AF65-F5344CB8AC3E}">
        <p14:creationId xmlns:p14="http://schemas.microsoft.com/office/powerpoint/2010/main" val="160227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Universal donor &amp; recipient </a:t>
            </a:r>
          </a:p>
        </p:txBody>
      </p:sp>
      <p:sp>
        <p:nvSpPr>
          <p:cNvPr id="3" name="Content Placeholder 2"/>
          <p:cNvSpPr>
            <a:spLocks noGrp="1"/>
          </p:cNvSpPr>
          <p:nvPr>
            <p:ph idx="1"/>
          </p:nvPr>
        </p:nvSpPr>
        <p:spPr>
          <a:xfrm>
            <a:off x="1141412" y="2249486"/>
            <a:ext cx="9905999" cy="4608513"/>
          </a:xfrm>
        </p:spPr>
        <p:txBody>
          <a:bodyPr>
            <a:normAutofit/>
          </a:bodyPr>
          <a:lstStyle/>
          <a:p>
            <a:pPr algn="just">
              <a:lnSpc>
                <a:spcPct val="250000"/>
              </a:lnSpc>
            </a:pPr>
            <a:r>
              <a:rPr lang="en-GB" b="1" dirty="0">
                <a:solidFill>
                  <a:schemeClr val="accent5">
                    <a:lumMod val="50000"/>
                  </a:schemeClr>
                </a:solidFill>
                <a:latin typeface="Times New Roman" panose="02020603050405020304" pitchFamily="18" charset="0"/>
                <a:cs typeface="Times New Roman" panose="02020603050405020304" pitchFamily="18" charset="0"/>
              </a:rPr>
              <a:t>Type O</a:t>
            </a:r>
            <a:r>
              <a:rPr lang="en-GB" sz="2000" dirty="0">
                <a:solidFill>
                  <a:srgbClr val="000000"/>
                </a:solidFill>
                <a:latin typeface="Times New Roman" panose="02020603050405020304" pitchFamily="18" charset="0"/>
                <a:cs typeface="Times New Roman" panose="02020603050405020304" pitchFamily="18" charset="0"/>
              </a:rPr>
              <a:t> persons are called “universal donors” because they do not have either A or B antigens on their red cells, therefore, their blood can, be given to all 4 blood types.</a:t>
            </a:r>
          </a:p>
          <a:p>
            <a:pPr lvl="6" algn="just">
              <a:lnSpc>
                <a:spcPct val="250000"/>
              </a:lnSpc>
            </a:pPr>
            <a:endParaRPr lang="en-GB" sz="500" dirty="0">
              <a:solidFill>
                <a:srgbClr val="000000"/>
              </a:solidFill>
              <a:latin typeface="Times New Roman" panose="02020603050405020304" pitchFamily="18" charset="0"/>
              <a:cs typeface="Times New Roman" panose="02020603050405020304" pitchFamily="18" charset="0"/>
            </a:endParaRPr>
          </a:p>
          <a:p>
            <a:pPr algn="just">
              <a:lnSpc>
                <a:spcPct val="250000"/>
              </a:lnSpc>
            </a:pPr>
            <a:r>
              <a:rPr lang="en-GB" b="1" dirty="0">
                <a:solidFill>
                  <a:schemeClr val="accent5">
                    <a:lumMod val="50000"/>
                  </a:schemeClr>
                </a:solidFill>
                <a:latin typeface="Times New Roman" panose="02020603050405020304" pitchFamily="18" charset="0"/>
                <a:cs typeface="Times New Roman" panose="02020603050405020304" pitchFamily="18" charset="0"/>
              </a:rPr>
              <a:t>Type AB </a:t>
            </a:r>
            <a:r>
              <a:rPr lang="en-GB" sz="2000" dirty="0">
                <a:solidFill>
                  <a:srgbClr val="000000"/>
                </a:solidFill>
                <a:latin typeface="Times New Roman" panose="02020603050405020304" pitchFamily="18" charset="0"/>
                <a:cs typeface="Times New Roman" panose="02020603050405020304" pitchFamily="18" charset="0"/>
              </a:rPr>
              <a:t>persons are called “universal recipients” because they do not have circulating agglutinins in their plasma and can, therefore, receive blood of any type.</a:t>
            </a:r>
          </a:p>
        </p:txBody>
      </p:sp>
    </p:spTree>
    <p:extLst>
      <p:ext uri="{BB962C8B-B14F-4D97-AF65-F5344CB8AC3E}">
        <p14:creationId xmlns:p14="http://schemas.microsoft.com/office/powerpoint/2010/main" val="9473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cap="none" dirty="0">
                <a:solidFill>
                  <a:schemeClr val="accent5">
                    <a:lumMod val="50000"/>
                  </a:schemeClr>
                </a:solidFill>
                <a:latin typeface="Times New Roman" panose="02020603050405020304" pitchFamily="18" charset="0"/>
                <a:cs typeface="Times New Roman" panose="02020603050405020304" pitchFamily="18" charset="0"/>
              </a:rPr>
              <a:t>Compatibility of blood transfusion </a:t>
            </a:r>
            <a:endParaRPr lang="en-GB" sz="4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9755348"/>
              </p:ext>
            </p:extLst>
          </p:nvPr>
        </p:nvGraphicFramePr>
        <p:xfrm>
          <a:off x="1141413" y="2558302"/>
          <a:ext cx="9906000" cy="3718560"/>
        </p:xfrm>
        <a:graphic>
          <a:graphicData uri="http://schemas.openxmlformats.org/drawingml/2006/table">
            <a:tbl>
              <a:tblPr firstRow="1" bandRow="1">
                <a:tableStyleId>{5940675A-B579-460E-94D1-54222C63F5DA}</a:tableStyleId>
              </a:tblPr>
              <a:tblGrid>
                <a:gridCol w="1651000">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gridCol w="1651000">
                  <a:extLst>
                    <a:ext uri="{9D8B030D-6E8A-4147-A177-3AD203B41FA5}">
                      <a16:colId xmlns:a16="http://schemas.microsoft.com/office/drawing/2014/main" val="20003"/>
                    </a:ext>
                  </a:extLst>
                </a:gridCol>
                <a:gridCol w="1651000">
                  <a:extLst>
                    <a:ext uri="{9D8B030D-6E8A-4147-A177-3AD203B41FA5}">
                      <a16:colId xmlns:a16="http://schemas.microsoft.com/office/drawing/2014/main" val="20004"/>
                    </a:ext>
                  </a:extLst>
                </a:gridCol>
                <a:gridCol w="1651000">
                  <a:extLst>
                    <a:ext uri="{9D8B030D-6E8A-4147-A177-3AD203B41FA5}">
                      <a16:colId xmlns:a16="http://schemas.microsoft.com/office/drawing/2014/main" val="20005"/>
                    </a:ext>
                  </a:extLst>
                </a:gridCol>
              </a:tblGrid>
              <a:tr h="370840">
                <a:tc>
                  <a:txBody>
                    <a:bodyPr/>
                    <a:lstStyle/>
                    <a:p>
                      <a:pPr algn="ctr"/>
                      <a:endParaRPr lang="en-GB" sz="32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5">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Recipient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rowSpan="5">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Donor</a:t>
                      </a:r>
                      <a:r>
                        <a:rPr lang="en-GB" sz="3200" baseline="0" dirty="0">
                          <a:solidFill>
                            <a:srgbClr val="000000"/>
                          </a:solidFill>
                          <a:latin typeface="Times New Roman" panose="02020603050405020304" pitchFamily="18" charset="0"/>
                          <a:cs typeface="Times New Roman" panose="02020603050405020304" pitchFamily="18" charset="0"/>
                        </a:rPr>
                        <a:t> </a:t>
                      </a:r>
                      <a:endParaRPr lang="en-GB" sz="32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endParaRPr lang="en-GB" sz="32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B</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AB</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10001"/>
                  </a:ext>
                </a:extLst>
              </a:tr>
              <a:tr h="37084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marL="457200" indent="-457200" algn="ctr">
                        <a:buClr>
                          <a:srgbClr val="C00000"/>
                        </a:buClr>
                        <a:buFont typeface="Wingdings" panose="05000000000000000000" pitchFamily="2" charset="2"/>
                        <a:buChar char="ü"/>
                      </a:pPr>
                      <a:r>
                        <a:rPr lang="en-GB" sz="3600" dirty="0">
                          <a:solidFill>
                            <a:srgbClr val="000000"/>
                          </a:solidFill>
                          <a:latin typeface="Times New Roman" panose="02020603050405020304" pitchFamily="18" charset="0"/>
                          <a:cs typeface="Times New Roman" panose="02020603050405020304" pitchFamily="18"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buClr>
                          <a:srgbClr val="C00000"/>
                        </a:buClr>
                        <a:buFont typeface="Wingdings" panose="05000000000000000000" pitchFamily="2" charset="2"/>
                        <a:buChar char="ü"/>
                      </a:pPr>
                      <a:r>
                        <a:rPr lang="en-GB" sz="3600" dirty="0">
                          <a:solidFill>
                            <a:srgbClr val="000000"/>
                          </a:solidFill>
                          <a:latin typeface="Times New Roman" panose="02020603050405020304" pitchFamily="18" charset="0"/>
                          <a:cs typeface="Times New Roman" panose="02020603050405020304" pitchFamily="18"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buClr>
                          <a:srgbClr val="C00000"/>
                        </a:buClr>
                        <a:buFont typeface="Wingdings" panose="05000000000000000000" pitchFamily="2" charset="2"/>
                        <a:buChar char="ü"/>
                      </a:pPr>
                      <a:r>
                        <a:rPr lang="en-GB" sz="3600" dirty="0">
                          <a:solidFill>
                            <a:srgbClr val="000000"/>
                          </a:solidFill>
                          <a:latin typeface="Times New Roman" panose="02020603050405020304" pitchFamily="18" charset="0"/>
                          <a:cs typeface="Times New Roman" panose="02020603050405020304" pitchFamily="18"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buClr>
                          <a:srgbClr val="C00000"/>
                        </a:buClr>
                        <a:buFont typeface="Wingdings" panose="05000000000000000000" pitchFamily="2" charset="2"/>
                        <a:buChar char="ü"/>
                      </a:pPr>
                      <a:r>
                        <a:rPr lang="en-GB" sz="3600" dirty="0">
                          <a:solidFill>
                            <a:srgbClr val="000000"/>
                          </a:solidFill>
                          <a:latin typeface="Times New Roman" panose="02020603050405020304" pitchFamily="18" charset="0"/>
                          <a:cs typeface="Times New Roman" panose="02020603050405020304" pitchFamily="18"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marL="0" indent="0" algn="ctr">
                        <a:buClr>
                          <a:srgbClr val="C00000"/>
                        </a:buClr>
                        <a:buFont typeface="Wingdings" panose="05000000000000000000" pitchFamily="2" charset="2"/>
                        <a:buNone/>
                      </a:pPr>
                      <a:r>
                        <a:rPr lang="en-GB" sz="3600" dirty="0">
                          <a:solidFill>
                            <a:srgbClr val="0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buClr>
                          <a:srgbClr val="C00000"/>
                        </a:buClr>
                        <a:buFont typeface="Wingdings" panose="05000000000000000000" pitchFamily="2" charset="2"/>
                        <a:buChar char="ü"/>
                      </a:pPr>
                      <a:r>
                        <a:rPr lang="en-GB" sz="3600" dirty="0">
                          <a:solidFill>
                            <a:srgbClr val="000000"/>
                          </a:solidFill>
                          <a:latin typeface="Times New Roman" panose="02020603050405020304" pitchFamily="18" charset="0"/>
                          <a:cs typeface="Times New Roman" panose="02020603050405020304" pitchFamily="18"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buClr>
                          <a:srgbClr val="C00000"/>
                        </a:buClr>
                      </a:pPr>
                      <a:endParaRPr lang="en-GB" sz="36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buClr>
                          <a:srgbClr val="C00000"/>
                        </a:buClr>
                        <a:buFont typeface="Wingdings" panose="05000000000000000000" pitchFamily="2" charset="2"/>
                        <a:buChar char="ü"/>
                      </a:pPr>
                      <a:r>
                        <a:rPr lang="en-GB" sz="3600" dirty="0">
                          <a:solidFill>
                            <a:srgbClr val="000000"/>
                          </a:solidFill>
                          <a:latin typeface="Times New Roman" panose="02020603050405020304" pitchFamily="18" charset="0"/>
                          <a:cs typeface="Times New Roman" panose="02020603050405020304" pitchFamily="18"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084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B</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buClr>
                          <a:srgbClr val="C00000"/>
                        </a:buClr>
                      </a:pPr>
                      <a:endParaRPr lang="en-GB" sz="360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buClr>
                          <a:srgbClr val="C00000"/>
                        </a:buClr>
                      </a:pPr>
                      <a:endParaRPr lang="en-GB" sz="360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buClr>
                          <a:srgbClr val="C00000"/>
                        </a:buClr>
                        <a:buFont typeface="Wingdings" panose="05000000000000000000" pitchFamily="2" charset="2"/>
                        <a:buChar char="ü"/>
                      </a:pPr>
                      <a:r>
                        <a:rPr lang="en-GB" sz="3600" dirty="0">
                          <a:solidFill>
                            <a:srgbClr val="000000"/>
                          </a:solidFill>
                          <a:latin typeface="Times New Roman" panose="02020603050405020304" pitchFamily="18" charset="0"/>
                          <a:cs typeface="Times New Roman" panose="02020603050405020304" pitchFamily="18"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buClr>
                          <a:srgbClr val="C00000"/>
                        </a:buClr>
                        <a:buFont typeface="Wingdings" panose="05000000000000000000" pitchFamily="2" charset="2"/>
                        <a:buChar char="ü"/>
                      </a:pPr>
                      <a:r>
                        <a:rPr lang="en-GB" sz="3600" dirty="0">
                          <a:solidFill>
                            <a:srgbClr val="000000"/>
                          </a:solidFill>
                          <a:latin typeface="Times New Roman" panose="02020603050405020304" pitchFamily="18" charset="0"/>
                          <a:cs typeface="Times New Roman" panose="02020603050405020304" pitchFamily="18"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0840">
                <a:tc v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AB</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buClr>
                          <a:srgbClr val="C00000"/>
                        </a:buClr>
                      </a:pPr>
                      <a:endParaRPr lang="en-GB" sz="360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buClr>
                          <a:srgbClr val="C00000"/>
                        </a:buClr>
                      </a:pPr>
                      <a:endParaRPr lang="en-GB" sz="360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buClr>
                          <a:srgbClr val="C00000"/>
                        </a:buClr>
                      </a:pPr>
                      <a:endParaRPr lang="en-GB" sz="360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buClr>
                          <a:srgbClr val="C00000"/>
                        </a:buClr>
                        <a:buFont typeface="Wingdings" panose="05000000000000000000" pitchFamily="2" charset="2"/>
                        <a:buChar char="ü"/>
                      </a:pPr>
                      <a:r>
                        <a:rPr lang="en-GB" sz="3600" dirty="0">
                          <a:solidFill>
                            <a:srgbClr val="000000"/>
                          </a:solidFill>
                          <a:latin typeface="Times New Roman" panose="02020603050405020304" pitchFamily="18" charset="0"/>
                          <a:cs typeface="Times New Roman" panose="02020603050405020304" pitchFamily="18"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65407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577491009"/>
                  </p:ext>
                </p:extLst>
              </p:nvPr>
            </p:nvGraphicFramePr>
            <p:xfrm>
              <a:off x="516000" y="130680"/>
              <a:ext cx="11160000" cy="659664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gridCol w="1080000">
                      <a:extLst>
                        <a:ext uri="{9D8B030D-6E8A-4147-A177-3AD203B41FA5}">
                          <a16:colId xmlns:a16="http://schemas.microsoft.com/office/drawing/2014/main" val="20006"/>
                        </a:ext>
                      </a:extLst>
                    </a:gridCol>
                    <a:gridCol w="1080000">
                      <a:extLst>
                        <a:ext uri="{9D8B030D-6E8A-4147-A177-3AD203B41FA5}">
                          <a16:colId xmlns:a16="http://schemas.microsoft.com/office/drawing/2014/main" val="20007"/>
                        </a:ext>
                      </a:extLst>
                    </a:gridCol>
                    <a:gridCol w="1080000">
                      <a:extLst>
                        <a:ext uri="{9D8B030D-6E8A-4147-A177-3AD203B41FA5}">
                          <a16:colId xmlns:a16="http://schemas.microsoft.com/office/drawing/2014/main" val="20008"/>
                        </a:ext>
                      </a:extLst>
                    </a:gridCol>
                    <a:gridCol w="1080000">
                      <a:extLst>
                        <a:ext uri="{9D8B030D-6E8A-4147-A177-3AD203B41FA5}">
                          <a16:colId xmlns:a16="http://schemas.microsoft.com/office/drawing/2014/main" val="20009"/>
                        </a:ext>
                      </a:extLst>
                    </a:gridCol>
                  </a:tblGrid>
                  <a:tr h="900000">
                    <a:tc>
                      <a:txBody>
                        <a:bodyPr/>
                        <a:lstStyle/>
                        <a:p>
                          <a:pPr algn="ctr"/>
                          <a:endParaRPr lang="en-GB" sz="2000" dirty="0">
                            <a:solidFill>
                              <a:srgbClr val="0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9">
                      <a:txBody>
                        <a:bodyPr/>
                        <a:lstStyle/>
                        <a:p>
                          <a:pPr algn="ctr"/>
                          <a:r>
                            <a:rPr lang="en-GB" sz="3600" b="1" dirty="0">
                              <a:solidFill>
                                <a:srgbClr val="000000"/>
                              </a:solidFill>
                              <a:latin typeface="Times New Roman" panose="02020603050405020304" pitchFamily="18" charset="0"/>
                              <a:cs typeface="Times New Roman" panose="02020603050405020304" pitchFamily="18" charset="0"/>
                            </a:rPr>
                            <a:t>Recipient </a:t>
                          </a:r>
                          <a:endParaRPr lang="en-GB" sz="2000" b="1"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10000"/>
                      </a:ext>
                    </a:extLst>
                  </a:tr>
                  <a:tr h="576000">
                    <a:tc rowSpan="9">
                      <a:txBody>
                        <a:bodyPr/>
                        <a:lstStyle/>
                        <a:p>
                          <a:pPr algn="ctr"/>
                          <a:r>
                            <a:rPr lang="en-GB" sz="3600" b="1" dirty="0">
                              <a:solidFill>
                                <a:srgbClr val="000000"/>
                              </a:solidFill>
                              <a:latin typeface="Times New Roman" panose="02020603050405020304" pitchFamily="18" charset="0"/>
                              <a:cs typeface="Times New Roman" panose="02020603050405020304" pitchFamily="18" charset="0"/>
                            </a:rPr>
                            <a:t>Donor </a:t>
                          </a:r>
                          <a:endParaRPr lang="en-GB" sz="2400" b="1"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endParaRPr lang="en-GB" sz="2000" dirty="0">
                            <a:solidFill>
                              <a:srgbClr val="0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O</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i="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O</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A</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A</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B</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B</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AB</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i="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AB</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10001"/>
                      </a:ext>
                    </a:extLst>
                  </a:tr>
                  <a:tr h="57600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O</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i="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57600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O</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i="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a:solidFill>
                                <a:srgbClr val="C00000"/>
                              </a:solidFill>
                              <a:latin typeface="Times New Roman" panose="02020603050405020304" pitchFamily="18" charset="0"/>
                              <a:cs typeface="Times New Roman" panose="02020603050405020304" pitchFamily="18" charset="0"/>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576000">
                    <a:tc v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A</m:t>
                                    </m:r>
                                  </m:e>
                                  <m:sup>
                                    <m:r>
                                      <a:rPr lang="en-GB" sz="2000" b="0" i="0"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i="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a:solidFill>
                                <a:srgbClr val="C00000"/>
                              </a:solidFill>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a:solidFill>
                                <a:srgbClr val="C00000"/>
                              </a:solidFill>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a:solidFill>
                                <a:srgbClr val="C00000"/>
                              </a:solidFill>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r h="57600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A</m:t>
                                    </m:r>
                                  </m:e>
                                  <m:sup>
                                    <m:r>
                                      <a:rPr lang="en-GB" sz="2000" b="0" i="0"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a:solidFill>
                                <a:srgbClr val="C00000"/>
                              </a:solidFill>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r h="57600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B</m:t>
                                    </m:r>
                                  </m:e>
                                  <m:sup>
                                    <m:r>
                                      <a:rPr lang="en-GB" sz="2000" b="0" i="0"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a:solidFill>
                                <a:srgbClr val="C00000"/>
                              </a:solidFill>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a:solidFill>
                                <a:srgbClr val="C00000"/>
                              </a:solidFill>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a:solidFill>
                                <a:srgbClr val="C00000"/>
                              </a:solidFill>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57600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B</m:t>
                                    </m:r>
                                  </m:e>
                                  <m:sup>
                                    <m:r>
                                      <a:rPr lang="en-GB" sz="2000" b="0" i="0"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a:solidFill>
                                <a:srgbClr val="C00000"/>
                              </a:solidFill>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7"/>
                      </a:ext>
                    </a:extLst>
                  </a:tr>
                  <a:tr h="57600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AB</m:t>
                                    </m:r>
                                  </m:e>
                                  <m:sup>
                                    <m:r>
                                      <a:rPr lang="en-GB" sz="2000" b="0" i="0"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i="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a:solidFill>
                                <a:srgbClr val="C00000"/>
                              </a:solidFill>
                            </a:rPr>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8"/>
                      </a:ext>
                    </a:extLst>
                  </a:tr>
                  <a:tr h="576000">
                    <a:tc v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sz="2000" i="1" smtClean="0">
                                        <a:solidFill>
                                          <a:srgbClr val="000000"/>
                                        </a:solidFill>
                                        <a:latin typeface="Cambria Math" panose="02040503050406030204" pitchFamily="18" charset="0"/>
                                        <a:cs typeface="Times New Roman" panose="02020603050405020304" pitchFamily="18" charset="0"/>
                                      </a:rPr>
                                    </m:ctrlPr>
                                  </m:sSupPr>
                                  <m:e>
                                    <m:r>
                                      <m:rPr>
                                        <m:sty m:val="p"/>
                                      </m:rPr>
                                      <a:rPr lang="en-GB" sz="2000" b="0" i="0" smtClean="0">
                                        <a:solidFill>
                                          <a:srgbClr val="000000"/>
                                        </a:solidFill>
                                        <a:latin typeface="Cambria Math" panose="02040503050406030204" pitchFamily="18" charset="0"/>
                                        <a:cs typeface="Times New Roman" panose="02020603050405020304" pitchFamily="18" charset="0"/>
                                      </a:rPr>
                                      <m:t>AB</m:t>
                                    </m:r>
                                  </m:e>
                                  <m:sup>
                                    <m:r>
                                      <a:rPr lang="en-GB" sz="2000" b="0" i="1" smtClean="0">
                                        <a:solidFill>
                                          <a:srgbClr val="000000"/>
                                        </a:solidFill>
                                        <a:latin typeface="Cambria Math" panose="02040503050406030204" pitchFamily="18" charset="0"/>
                                        <a:cs typeface="Times New Roman" panose="02020603050405020304" pitchFamily="18" charset="0"/>
                                      </a:rPr>
                                      <m:t>+</m:t>
                                    </m:r>
                                  </m:sup>
                                </m:sSup>
                              </m:oMath>
                            </m:oMathPara>
                          </a14:m>
                          <a:endParaRPr lang="en-GB" sz="2000" i="0"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a:t> </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9"/>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577491009"/>
                  </p:ext>
                </p:extLst>
              </p:nvPr>
            </p:nvGraphicFramePr>
            <p:xfrm>
              <a:off x="516000" y="130680"/>
              <a:ext cx="11160000" cy="6596640"/>
            </p:xfrm>
            <a:graphic>
              <a:graphicData uri="http://schemas.openxmlformats.org/drawingml/2006/table">
                <a:tbl>
                  <a:tblPr firstRow="1" bandRow="1">
                    <a:tableStyleId>{5940675A-B579-460E-94D1-54222C63F5DA}</a:tableStyleId>
                  </a:tblPr>
                  <a:tblGrid>
                    <a:gridCol w="1440000"/>
                    <a:gridCol w="1080000"/>
                    <a:gridCol w="1080000"/>
                    <a:gridCol w="1080000"/>
                    <a:gridCol w="1080000"/>
                    <a:gridCol w="1080000"/>
                    <a:gridCol w="1080000"/>
                    <a:gridCol w="1080000"/>
                    <a:gridCol w="1080000"/>
                    <a:gridCol w="1080000"/>
                  </a:tblGrid>
                  <a:tr h="900000">
                    <a:tc>
                      <a:txBody>
                        <a:bodyPr/>
                        <a:lstStyle/>
                        <a:p>
                          <a:pPr algn="ctr"/>
                          <a:endParaRPr lang="en-GB" sz="2000" dirty="0">
                            <a:solidFill>
                              <a:srgbClr val="0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9">
                      <a:txBody>
                        <a:bodyPr/>
                        <a:lstStyle/>
                        <a:p>
                          <a:pPr algn="ctr"/>
                          <a:r>
                            <a:rPr lang="en-GB" sz="3600" b="1" dirty="0" smtClean="0">
                              <a:solidFill>
                                <a:srgbClr val="000000"/>
                              </a:solidFill>
                              <a:latin typeface="Times New Roman" panose="02020603050405020304" pitchFamily="18" charset="0"/>
                              <a:cs typeface="Times New Roman" panose="02020603050405020304" pitchFamily="18" charset="0"/>
                            </a:rPr>
                            <a:t>Recipient </a:t>
                          </a:r>
                          <a:endParaRPr lang="en-GB" sz="2000" b="1"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h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r>
                  <a:tr h="576000">
                    <a:tc rowSpan="9">
                      <a:txBody>
                        <a:bodyPr/>
                        <a:lstStyle/>
                        <a:p>
                          <a:pPr algn="ctr"/>
                          <a:r>
                            <a:rPr lang="en-GB" sz="3600" b="1" dirty="0" smtClean="0">
                              <a:solidFill>
                                <a:srgbClr val="000000"/>
                              </a:solidFill>
                              <a:latin typeface="Times New Roman" panose="02020603050405020304" pitchFamily="18" charset="0"/>
                              <a:cs typeface="Times New Roman" panose="02020603050405020304" pitchFamily="18" charset="0"/>
                            </a:rPr>
                            <a:t>Donor </a:t>
                          </a:r>
                          <a:endParaRPr lang="en-GB" sz="2400" b="1" dirty="0">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endParaRPr lang="en-GB" sz="2000" dirty="0">
                            <a:solidFill>
                              <a:srgbClr val="0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234463" t="-158511" r="-702260" b="-927660"/>
                          </a:stretch>
                        </a:blip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334463" t="-158511" r="-602260" b="-927660"/>
                          </a:stretch>
                        </a:blip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432022" t="-158511" r="-498876" b="-927660"/>
                          </a:stretch>
                        </a:blip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535028" t="-158511" r="-401695" b="-927660"/>
                          </a:stretch>
                        </a:blip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635028" t="-158511" r="-301695" b="-927660"/>
                          </a:stretch>
                        </a:blip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735028" t="-158511" r="-201695" b="-927660"/>
                          </a:stretch>
                        </a:blip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830337" t="-158511" r="-100562" b="-927660"/>
                          </a:stretch>
                        </a:blip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935593" t="-158511" r="-1130" b="-927660"/>
                          </a:stretch>
                        </a:blipFill>
                      </a:tcPr>
                    </a:tc>
                  </a:tr>
                  <a:tr h="64008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33146" t="-231429" r="-797753" b="-730476"/>
                          </a:stretch>
                        </a:blip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4008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33146" t="-331429" r="-797753" b="-630476"/>
                          </a:stretch>
                        </a:blipFill>
                      </a:tcPr>
                    </a:tc>
                    <a:tc>
                      <a:txBody>
                        <a:bodyPr/>
                        <a:lstStyle/>
                        <a:p>
                          <a:pPr algn="ct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342900" indent="-342900" algn="ctr">
                            <a:buFont typeface="Wingdings" panose="05000000000000000000" pitchFamily="2" charset="2"/>
                            <a:buChar char="ü"/>
                          </a:pPr>
                          <a:r>
                            <a:rPr lang="en-GB" sz="3600" dirty="0" smtClean="0">
                              <a:solidFill>
                                <a:srgbClr val="C00000"/>
                              </a:solidFill>
                              <a:latin typeface="Times New Roman" panose="02020603050405020304" pitchFamily="18" charset="0"/>
                              <a:cs typeface="Times New Roman" panose="02020603050405020304" pitchFamily="18" charset="0"/>
                            </a:rPr>
                            <a:t> </a:t>
                          </a: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40080">
                    <a:tc v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33146" t="-427358" r="-797753" b="-524528"/>
                          </a:stretch>
                        </a:blip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smtClean="0">
                              <a:solidFill>
                                <a:srgbClr val="C00000"/>
                              </a:solidFill>
                            </a:rPr>
                            <a:t> </a:t>
                          </a: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smtClean="0">
                              <a:solidFill>
                                <a:srgbClr val="C00000"/>
                              </a:solidFill>
                            </a:rPr>
                            <a:t> </a:t>
                          </a: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smtClean="0">
                              <a:solidFill>
                                <a:srgbClr val="C00000"/>
                              </a:solidFill>
                            </a:rPr>
                            <a:t> </a:t>
                          </a: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smtClean="0"/>
                            <a:t>  </a:t>
                          </a:r>
                          <a:endParaRPr lang="en-GB" sz="3600" dirty="0"/>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4008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33146" t="-532381" r="-797753" b="-429524"/>
                          </a:stretch>
                        </a:blip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smtClean="0">
                              <a:solidFill>
                                <a:srgbClr val="C00000"/>
                              </a:solidFill>
                            </a:rPr>
                            <a:t> </a:t>
                          </a: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smtClean="0"/>
                            <a:t>  </a:t>
                          </a:r>
                          <a:endParaRPr lang="en-GB" sz="3600" dirty="0"/>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4008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33146" t="-632381" r="-797753" b="-329524"/>
                          </a:stretch>
                        </a:blipFill>
                      </a:tcPr>
                    </a:tc>
                    <a:tc>
                      <a:txBody>
                        <a:bodyPr/>
                        <a:lstStyle/>
                        <a:p>
                          <a:pPr algn="ctr"/>
                          <a:endParaRPr lang="en-GB" sz="3600" dirty="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smtClean="0">
                              <a:solidFill>
                                <a:srgbClr val="C00000"/>
                              </a:solidFill>
                            </a:rPr>
                            <a:t> </a:t>
                          </a: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smtClean="0">
                              <a:solidFill>
                                <a:srgbClr val="C00000"/>
                              </a:solidFill>
                            </a:rPr>
                            <a:t> </a:t>
                          </a: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smtClean="0">
                              <a:solidFill>
                                <a:srgbClr val="C00000"/>
                              </a:solidFill>
                            </a:rPr>
                            <a:t> </a:t>
                          </a: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smtClean="0"/>
                            <a:t> </a:t>
                          </a:r>
                          <a:endParaRPr lang="en-GB" sz="3600" dirty="0"/>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4008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33146" t="-732381" r="-797753" b="-229524"/>
                          </a:stretch>
                        </a:blip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smtClean="0">
                              <a:solidFill>
                                <a:srgbClr val="C00000"/>
                              </a:solidFill>
                            </a:rPr>
                            <a:t> </a:t>
                          </a: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smtClean="0"/>
                            <a:t> </a:t>
                          </a:r>
                          <a:endParaRPr lang="en-GB" sz="3600" dirty="0"/>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40080">
                    <a:tc v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33146" t="-832381" r="-797753" b="-129524"/>
                          </a:stretch>
                        </a:blip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Font typeface="Wingdings" panose="05000000000000000000" pitchFamily="2" charset="2"/>
                            <a:buChar char="ü"/>
                          </a:pPr>
                          <a:r>
                            <a:rPr lang="en-GB" sz="3600" dirty="0" smtClean="0">
                              <a:solidFill>
                                <a:srgbClr val="C00000"/>
                              </a:solidFill>
                            </a:rPr>
                            <a:t> </a:t>
                          </a: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smtClean="0"/>
                            <a:t> </a:t>
                          </a:r>
                          <a:endParaRPr lang="en-GB" sz="3600" dirty="0"/>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40080">
                    <a:tc vMerge="1">
                      <a:txBody>
                        <a:bodyPr/>
                        <a:lstStyle/>
                        <a:p>
                          <a:endParaRPr lang="en-GB"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endParaRPr lang="en-US"/>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3"/>
                          <a:stretch>
                            <a:fillRect l="-133146" t="-932381" r="-797753" b="-29524"/>
                          </a:stretch>
                        </a:blip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latin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GB" sz="3600" dirty="0">
                            <a:solidFill>
                              <a:srgbClr val="C00000"/>
                            </a:solidFill>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285750" indent="-285750" algn="ctr">
                            <a:buClr>
                              <a:srgbClr val="C00000"/>
                            </a:buClr>
                            <a:buFont typeface="Wingdings" panose="05000000000000000000" pitchFamily="2" charset="2"/>
                            <a:buChar char="ü"/>
                          </a:pPr>
                          <a:r>
                            <a:rPr lang="en-GB" sz="3600" dirty="0" smtClean="0"/>
                            <a:t> </a:t>
                          </a:r>
                          <a:endParaRPr lang="en-GB" sz="3600" dirty="0"/>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mc:Fallback>
      </mc:AlternateContent>
    </p:spTree>
    <p:extLst>
      <p:ext uri="{BB962C8B-B14F-4D97-AF65-F5344CB8AC3E}">
        <p14:creationId xmlns:p14="http://schemas.microsoft.com/office/powerpoint/2010/main" val="333041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Cross matching </a:t>
            </a:r>
          </a:p>
        </p:txBody>
      </p:sp>
      <p:sp>
        <p:nvSpPr>
          <p:cNvPr id="3" name="Content Placeholder 2"/>
          <p:cNvSpPr>
            <a:spLocks noGrp="1"/>
          </p:cNvSpPr>
          <p:nvPr>
            <p:ph idx="1"/>
          </p:nvPr>
        </p:nvSpPr>
        <p:spPr>
          <a:xfrm>
            <a:off x="1141412" y="2249486"/>
            <a:ext cx="9905999" cy="4608513"/>
          </a:xfrm>
        </p:spPr>
        <p:txBody>
          <a:bodyPr>
            <a:normAutofit/>
          </a:bodyPr>
          <a:lstStyle/>
          <a:p>
            <a:pPr algn="just">
              <a:lnSpc>
                <a:spcPct val="250000"/>
              </a:lnSpc>
            </a:pPr>
            <a:r>
              <a:rPr lang="en-GB" dirty="0">
                <a:solidFill>
                  <a:srgbClr val="000000"/>
                </a:solidFill>
                <a:latin typeface="Times New Roman" panose="02020603050405020304" pitchFamily="18" charset="0"/>
                <a:cs typeface="Times New Roman" panose="02020603050405020304" pitchFamily="18" charset="0"/>
              </a:rPr>
              <a:t>The process of testing the donor red cells with the recipient plasma, &amp; the donor plasma against the red cells of the recipient. If there is no agglutination in either case, the donor blood can safely be given to the recipient.</a:t>
            </a:r>
          </a:p>
          <a:p>
            <a:pPr lvl="1" algn="just">
              <a:lnSpc>
                <a:spcPct val="250000"/>
              </a:lnSpc>
            </a:pPr>
            <a:r>
              <a:rPr lang="en-GB" dirty="0">
                <a:solidFill>
                  <a:srgbClr val="000000"/>
                </a:solidFill>
                <a:latin typeface="Times New Roman" panose="02020603050405020304" pitchFamily="18" charset="0"/>
                <a:cs typeface="Times New Roman" panose="02020603050405020304" pitchFamily="18" charset="0"/>
              </a:rPr>
              <a:t>The red cells and the plasma of the donor and recipient blood can be separated by centrifugation.  </a:t>
            </a:r>
            <a:endParaRPr lang="en-GB" sz="16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54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Importance of blood grouping</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1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Blood transfusion for treatment purposes. </a:t>
            </a:r>
          </a:p>
          <a:p>
            <a:pPr marL="457200" indent="-457200" algn="just">
              <a:lnSpc>
                <a:spcPct val="1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Determination of Rh incompatibility between the mother and child. </a:t>
            </a:r>
          </a:p>
          <a:p>
            <a:pPr marL="457200" indent="-457200" algn="just">
              <a:lnSpc>
                <a:spcPct val="1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Paternity disputes. </a:t>
            </a:r>
          </a:p>
          <a:p>
            <a:pPr marL="457200" indent="-457200" algn="just">
              <a:lnSpc>
                <a:spcPct val="1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Choice of a donor in tissue/organ transplantation. </a:t>
            </a:r>
          </a:p>
          <a:p>
            <a:pPr marL="457200" indent="-457200" algn="just">
              <a:lnSpc>
                <a:spcPct val="1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Genetic studies. </a:t>
            </a:r>
          </a:p>
          <a:p>
            <a:pPr marL="457200" indent="-457200" algn="just">
              <a:lnSpc>
                <a:spcPct val="1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Medico legal use. </a:t>
            </a:r>
          </a:p>
          <a:p>
            <a:pPr marL="457200" indent="-457200" algn="just">
              <a:lnSpc>
                <a:spcPct val="15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Susceptibility to disease. </a:t>
            </a:r>
            <a:endParaRPr lang="en-GB"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89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PRECAUTIONS  </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The slides should be dry, dust-free and grease-free. </a:t>
            </a:r>
          </a:p>
          <a:p>
            <a:pPr marL="457200"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Identify and mark all slides, containers, and test tubes clearly and legibly. Double-check every step of the procedure.</a:t>
            </a:r>
          </a:p>
          <a:p>
            <a:pPr marL="457200" indent="-457200" algn="just">
              <a:lnSpc>
                <a:spcPct val="250000"/>
              </a:lnSpc>
              <a:buFont typeface="+mj-lt"/>
              <a:buAutoNum type="arabicPeriod"/>
            </a:pPr>
            <a:r>
              <a:rPr lang="en-GB" dirty="0">
                <a:solidFill>
                  <a:srgbClr val="000000"/>
                </a:solidFill>
                <a:latin typeface="Times New Roman" panose="02020603050405020304" pitchFamily="18" charset="0"/>
                <a:cs typeface="Times New Roman" panose="02020603050405020304" pitchFamily="18" charset="0"/>
              </a:rPr>
              <a:t>The droppers supplied with the antisera bottles should not be interchanged. </a:t>
            </a:r>
          </a:p>
        </p:txBody>
      </p:sp>
    </p:spTree>
    <p:extLst>
      <p:ext uri="{BB962C8B-B14F-4D97-AF65-F5344CB8AC3E}">
        <p14:creationId xmlns:p14="http://schemas.microsoft.com/office/powerpoint/2010/main" val="335326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PRECAUTIONS  </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250000"/>
              </a:lnSpc>
              <a:buFont typeface="+mj-lt"/>
              <a:buAutoNum type="arabicPeriod" startAt="4"/>
            </a:pPr>
            <a:r>
              <a:rPr lang="en-GB" dirty="0">
                <a:solidFill>
                  <a:srgbClr val="000000"/>
                </a:solidFill>
                <a:latin typeface="Times New Roman" panose="02020603050405020304" pitchFamily="18" charset="0"/>
                <a:cs typeface="Times New Roman" panose="02020603050405020304" pitchFamily="18" charset="0"/>
              </a:rPr>
              <a:t>Examine the slides with the naked eye and then under the microscope after 8–10 minutes but before the sera-blood mixtures dry up. </a:t>
            </a:r>
          </a:p>
          <a:p>
            <a:pPr marL="457200" indent="-457200" algn="just">
              <a:lnSpc>
                <a:spcPct val="250000"/>
              </a:lnSpc>
              <a:buFont typeface="+mj-lt"/>
              <a:buAutoNum type="arabicPeriod" startAt="4"/>
            </a:pPr>
            <a:r>
              <a:rPr lang="en-GB" dirty="0">
                <a:solidFill>
                  <a:srgbClr val="000000"/>
                </a:solidFill>
                <a:latin typeface="Times New Roman" panose="02020603050405020304" pitchFamily="18" charset="0"/>
                <a:cs typeface="Times New Roman" panose="02020603050405020304" pitchFamily="18" charset="0"/>
              </a:rPr>
              <a:t>Do not add undiluted blood from the finger-prick directly on to the antisera. </a:t>
            </a:r>
          </a:p>
          <a:p>
            <a:pPr marL="457200" indent="-457200" algn="just">
              <a:lnSpc>
                <a:spcPct val="250000"/>
              </a:lnSpc>
              <a:buFont typeface="+mj-lt"/>
              <a:buAutoNum type="arabicPeriod" startAt="4"/>
            </a:pPr>
            <a:r>
              <a:rPr lang="en-GB" dirty="0">
                <a:solidFill>
                  <a:srgbClr val="000000"/>
                </a:solidFill>
                <a:latin typeface="Times New Roman" panose="02020603050405020304" pitchFamily="18" charset="0"/>
                <a:cs typeface="Times New Roman" panose="02020603050405020304" pitchFamily="18" charset="0"/>
              </a:rPr>
              <a:t>A control should always be used to exclude false positive result.</a:t>
            </a:r>
          </a:p>
        </p:txBody>
      </p:sp>
    </p:spTree>
    <p:extLst>
      <p:ext uri="{BB962C8B-B14F-4D97-AF65-F5344CB8AC3E}">
        <p14:creationId xmlns:p14="http://schemas.microsoft.com/office/powerpoint/2010/main" val="267453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Relevance</a:t>
            </a:r>
          </a:p>
        </p:txBody>
      </p:sp>
      <p:sp>
        <p:nvSpPr>
          <p:cNvPr id="3" name="Content Placeholder 2"/>
          <p:cNvSpPr>
            <a:spLocks noGrp="1"/>
          </p:cNvSpPr>
          <p:nvPr>
            <p:ph idx="1"/>
          </p:nvPr>
        </p:nvSpPr>
        <p:spPr>
          <a:xfrm>
            <a:off x="1141412" y="2249486"/>
            <a:ext cx="9905999" cy="4608513"/>
          </a:xfrm>
        </p:spPr>
        <p:txBody>
          <a:bodyPr>
            <a:normAutofit/>
          </a:bodyPr>
          <a:lstStyle/>
          <a:p>
            <a:pPr algn="just">
              <a:lnSpc>
                <a:spcPct val="200000"/>
              </a:lnSpc>
              <a:buFont typeface="Arial" panose="020B0604020202020204" pitchFamily="34" charset="0"/>
              <a:buChar char="•"/>
            </a:pPr>
            <a:r>
              <a:rPr lang="en-GB" dirty="0">
                <a:solidFill>
                  <a:srgbClr val="000000"/>
                </a:solidFill>
                <a:latin typeface="Times New Roman" panose="02020603050405020304" pitchFamily="18" charset="0"/>
                <a:cs typeface="Times New Roman" panose="02020603050405020304" pitchFamily="18" charset="0"/>
              </a:rPr>
              <a:t>These groups contains antibodies (agglutinin) of the opposite type in their plasma; </a:t>
            </a:r>
          </a:p>
          <a:p>
            <a:pPr marL="914400" lvl="1" indent="-457200" algn="just">
              <a:lnSpc>
                <a:spcPct val="200000"/>
              </a:lnSpc>
              <a:buFont typeface="+mj-lt"/>
              <a:buAutoNum type="arabicPeriod"/>
            </a:pPr>
            <a:r>
              <a:rPr lang="en-GB" sz="1800" dirty="0">
                <a:solidFill>
                  <a:srgbClr val="000000"/>
                </a:solidFill>
                <a:latin typeface="Times New Roman" panose="02020603050405020304" pitchFamily="18" charset="0"/>
                <a:cs typeface="Times New Roman" panose="02020603050405020304" pitchFamily="18" charset="0"/>
              </a:rPr>
              <a:t>Group A (anti B antibody)</a:t>
            </a:r>
          </a:p>
          <a:p>
            <a:pPr marL="914400" lvl="1" indent="-457200" algn="just">
              <a:lnSpc>
                <a:spcPct val="200000"/>
              </a:lnSpc>
              <a:buFont typeface="+mj-lt"/>
              <a:buAutoNum type="arabicPeriod"/>
            </a:pPr>
            <a:r>
              <a:rPr lang="en-GB" sz="1800" dirty="0">
                <a:solidFill>
                  <a:srgbClr val="000000"/>
                </a:solidFill>
                <a:latin typeface="Times New Roman" panose="02020603050405020304" pitchFamily="18" charset="0"/>
                <a:cs typeface="Times New Roman" panose="02020603050405020304" pitchFamily="18" charset="0"/>
              </a:rPr>
              <a:t>Group B (anti A antibody)</a:t>
            </a:r>
          </a:p>
          <a:p>
            <a:pPr marL="914400" lvl="1" indent="-457200" algn="just">
              <a:lnSpc>
                <a:spcPct val="200000"/>
              </a:lnSpc>
              <a:buFont typeface="+mj-lt"/>
              <a:buAutoNum type="arabicPeriod"/>
            </a:pPr>
            <a:r>
              <a:rPr lang="en-GB" sz="1800" dirty="0">
                <a:solidFill>
                  <a:srgbClr val="000000"/>
                </a:solidFill>
                <a:latin typeface="Times New Roman" panose="02020603050405020304" pitchFamily="18" charset="0"/>
                <a:cs typeface="Times New Roman" panose="02020603050405020304" pitchFamily="18" charset="0"/>
              </a:rPr>
              <a:t>Group AB (neither anti A nor anti B antibody)</a:t>
            </a:r>
          </a:p>
          <a:p>
            <a:pPr marL="914400" lvl="1" indent="-457200" algn="just">
              <a:lnSpc>
                <a:spcPct val="200000"/>
              </a:lnSpc>
              <a:buFont typeface="+mj-lt"/>
              <a:buAutoNum type="arabicPeriod"/>
            </a:pPr>
            <a:r>
              <a:rPr lang="en-GB" sz="1800" dirty="0">
                <a:solidFill>
                  <a:srgbClr val="000000"/>
                </a:solidFill>
                <a:latin typeface="Times New Roman" panose="02020603050405020304" pitchFamily="18" charset="0"/>
                <a:cs typeface="Times New Roman" panose="02020603050405020304" pitchFamily="18" charset="0"/>
              </a:rPr>
              <a:t>Group O (both anti A &amp; anti B antibody)</a:t>
            </a:r>
          </a:p>
        </p:txBody>
      </p:sp>
    </p:spTree>
    <p:extLst>
      <p:ext uri="{BB962C8B-B14F-4D97-AF65-F5344CB8AC3E}">
        <p14:creationId xmlns:p14="http://schemas.microsoft.com/office/powerpoint/2010/main" val="104548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0956411"/>
              </p:ext>
            </p:extLst>
          </p:nvPr>
        </p:nvGraphicFramePr>
        <p:xfrm>
          <a:off x="1056000" y="818006"/>
          <a:ext cx="10080000" cy="5402320"/>
        </p:xfrm>
        <a:graphic>
          <a:graphicData uri="http://schemas.openxmlformats.org/drawingml/2006/table">
            <a:tbl>
              <a:tblPr firstRow="1" bandRow="1">
                <a:tableStyleId>{5940675A-B579-460E-94D1-54222C63F5DA}</a:tableStyleId>
              </a:tblPr>
              <a:tblGrid>
                <a:gridCol w="2160000">
                  <a:extLst>
                    <a:ext uri="{9D8B030D-6E8A-4147-A177-3AD203B41FA5}">
                      <a16:colId xmlns:a16="http://schemas.microsoft.com/office/drawing/2014/main" val="20000"/>
                    </a:ext>
                  </a:extLst>
                </a:gridCol>
                <a:gridCol w="1980000">
                  <a:extLst>
                    <a:ext uri="{9D8B030D-6E8A-4147-A177-3AD203B41FA5}">
                      <a16:colId xmlns:a16="http://schemas.microsoft.com/office/drawing/2014/main" val="20001"/>
                    </a:ext>
                  </a:extLst>
                </a:gridCol>
                <a:gridCol w="1980000">
                  <a:extLst>
                    <a:ext uri="{9D8B030D-6E8A-4147-A177-3AD203B41FA5}">
                      <a16:colId xmlns:a16="http://schemas.microsoft.com/office/drawing/2014/main" val="20002"/>
                    </a:ext>
                  </a:extLst>
                </a:gridCol>
                <a:gridCol w="1980000">
                  <a:extLst>
                    <a:ext uri="{9D8B030D-6E8A-4147-A177-3AD203B41FA5}">
                      <a16:colId xmlns:a16="http://schemas.microsoft.com/office/drawing/2014/main" val="20003"/>
                    </a:ext>
                  </a:extLst>
                </a:gridCol>
                <a:gridCol w="1980000">
                  <a:extLst>
                    <a:ext uri="{9D8B030D-6E8A-4147-A177-3AD203B41FA5}">
                      <a16:colId xmlns:a16="http://schemas.microsoft.com/office/drawing/2014/main" val="20004"/>
                    </a:ext>
                  </a:extLst>
                </a:gridCol>
              </a:tblGrid>
              <a:tr h="1116000">
                <a:tc>
                  <a:txBody>
                    <a:bodyPr/>
                    <a:lstStyle/>
                    <a:p>
                      <a:pPr algn="ctr"/>
                      <a:r>
                        <a:rPr lang="en-GB" sz="2800" b="1" dirty="0">
                          <a:solidFill>
                            <a:srgbClr val="000000"/>
                          </a:solidFill>
                          <a:latin typeface="Times New Roman" panose="02020603050405020304" pitchFamily="18" charset="0"/>
                          <a:cs typeface="Times New Roman" panose="02020603050405020304" pitchFamily="18" charset="0"/>
                        </a:rPr>
                        <a:t>Blood group</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r>
                        <a:rPr lang="en-GB" sz="2800" b="1" dirty="0">
                          <a:solidFill>
                            <a:srgbClr val="000000"/>
                          </a:solidFill>
                          <a:latin typeface="Times New Roman" panose="02020603050405020304" pitchFamily="18" charset="0"/>
                          <a:cs typeface="Times New Roman" panose="02020603050405020304" pitchFamily="18" charset="0"/>
                        </a:rPr>
                        <a:t>A</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r>
                        <a:rPr lang="en-GB" sz="2800" b="1" dirty="0">
                          <a:solidFill>
                            <a:srgbClr val="000000"/>
                          </a:solidFill>
                          <a:latin typeface="Times New Roman" panose="02020603050405020304" pitchFamily="18" charset="0"/>
                          <a:cs typeface="Times New Roman" panose="02020603050405020304" pitchFamily="18" charset="0"/>
                        </a:rPr>
                        <a:t>B</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r>
                        <a:rPr lang="en-GB" sz="2800" b="1" dirty="0">
                          <a:solidFill>
                            <a:srgbClr val="000000"/>
                          </a:solidFill>
                          <a:latin typeface="Times New Roman" panose="02020603050405020304" pitchFamily="18" charset="0"/>
                          <a:cs typeface="Times New Roman" panose="02020603050405020304" pitchFamily="18" charset="0"/>
                        </a:rPr>
                        <a:t>AB</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r>
                        <a:rPr lang="en-GB" sz="2800" b="1" dirty="0">
                          <a:solidFill>
                            <a:srgbClr val="000000"/>
                          </a:solidFill>
                          <a:latin typeface="Times New Roman" panose="02020603050405020304" pitchFamily="18" charset="0"/>
                          <a:cs typeface="Times New Roman" panose="02020603050405020304" pitchFamily="18" charset="0"/>
                        </a:rPr>
                        <a:t>O</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10000"/>
                  </a:ext>
                </a:extLst>
              </a:tr>
              <a:tr h="1873989">
                <a:tc>
                  <a:txBody>
                    <a:bodyPr/>
                    <a:lstStyle/>
                    <a:p>
                      <a:pPr algn="ctr"/>
                      <a:r>
                        <a:rPr lang="en-GB" sz="2400" dirty="0">
                          <a:solidFill>
                            <a:srgbClr val="000000"/>
                          </a:solidFill>
                          <a:latin typeface="Times New Roman" panose="02020603050405020304" pitchFamily="18" charset="0"/>
                          <a:cs typeface="Times New Roman" panose="02020603050405020304" pitchFamily="18" charset="0"/>
                        </a:rPr>
                        <a:t>RBC type</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GB" sz="2400" dirty="0">
                        <a:solidFill>
                          <a:srgbClr val="000000"/>
                        </a:solidFill>
                        <a:latin typeface="Times New Roman" panose="02020603050405020304" pitchFamily="18" charset="0"/>
                        <a:cs typeface="Times New Roman" panose="02020603050405020304" pitchFamily="18" charset="0"/>
                      </a:endParaRP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GB" sz="2400" dirty="0">
                        <a:solidFill>
                          <a:srgbClr val="000000"/>
                        </a:solidFill>
                        <a:latin typeface="Times New Roman" panose="02020603050405020304" pitchFamily="18" charset="0"/>
                        <a:cs typeface="Times New Roman" panose="02020603050405020304" pitchFamily="18" charset="0"/>
                      </a:endParaRP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GB" sz="2400" dirty="0">
                        <a:solidFill>
                          <a:srgbClr val="000000"/>
                        </a:solidFill>
                        <a:latin typeface="Times New Roman" panose="02020603050405020304" pitchFamily="18" charset="0"/>
                        <a:cs typeface="Times New Roman" panose="02020603050405020304" pitchFamily="18" charset="0"/>
                      </a:endParaRP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GB" sz="2400" dirty="0">
                        <a:solidFill>
                          <a:srgbClr val="000000"/>
                        </a:solidFill>
                        <a:latin typeface="Times New Roman" panose="02020603050405020304" pitchFamily="18" charset="0"/>
                        <a:cs typeface="Times New Roman" panose="02020603050405020304" pitchFamily="18" charset="0"/>
                      </a:endParaRP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16000">
                <a:tc>
                  <a:txBody>
                    <a:bodyPr/>
                    <a:lstStyle/>
                    <a:p>
                      <a:pPr algn="ctr"/>
                      <a:r>
                        <a:rPr lang="en-GB" sz="2400" dirty="0">
                          <a:solidFill>
                            <a:srgbClr val="000000"/>
                          </a:solidFill>
                          <a:latin typeface="Times New Roman" panose="02020603050405020304" pitchFamily="18" charset="0"/>
                          <a:cs typeface="Times New Roman" panose="02020603050405020304" pitchFamily="18" charset="0"/>
                        </a:rPr>
                        <a:t>Antigens in RBC</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GB" sz="2400" dirty="0">
                        <a:solidFill>
                          <a:srgbClr val="000000"/>
                        </a:solidFill>
                        <a:latin typeface="Times New Roman" panose="02020603050405020304" pitchFamily="18" charset="0"/>
                        <a:cs typeface="Times New Roman" panose="02020603050405020304" pitchFamily="18" charset="0"/>
                      </a:endParaRP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GB" sz="2400" dirty="0">
                        <a:solidFill>
                          <a:srgbClr val="000000"/>
                        </a:solidFill>
                        <a:latin typeface="Times New Roman" panose="02020603050405020304" pitchFamily="18" charset="0"/>
                        <a:cs typeface="Times New Roman" panose="02020603050405020304" pitchFamily="18" charset="0"/>
                      </a:endParaRP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GB" sz="2400" dirty="0">
                        <a:solidFill>
                          <a:srgbClr val="000000"/>
                        </a:solidFill>
                        <a:latin typeface="Times New Roman" panose="02020603050405020304" pitchFamily="18" charset="0"/>
                        <a:cs typeface="Times New Roman" panose="02020603050405020304" pitchFamily="18" charset="0"/>
                      </a:endParaRP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GB" sz="2400" dirty="0">
                          <a:solidFill>
                            <a:srgbClr val="000000"/>
                          </a:solidFill>
                          <a:latin typeface="Times New Roman" panose="02020603050405020304" pitchFamily="18" charset="0"/>
                          <a:cs typeface="Times New Roman" panose="02020603050405020304" pitchFamily="18" charset="0"/>
                        </a:rPr>
                        <a:t>NONE </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6331">
                <a:tc>
                  <a:txBody>
                    <a:bodyPr/>
                    <a:lstStyle/>
                    <a:p>
                      <a:pPr algn="ctr"/>
                      <a:r>
                        <a:rPr lang="en-GB" sz="2400" dirty="0">
                          <a:solidFill>
                            <a:srgbClr val="000000"/>
                          </a:solidFill>
                          <a:latin typeface="Times New Roman" panose="02020603050405020304" pitchFamily="18" charset="0"/>
                          <a:cs typeface="Times New Roman" panose="02020603050405020304" pitchFamily="18" charset="0"/>
                        </a:rPr>
                        <a:t>Antibodies in plasma </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GB" sz="2400" dirty="0">
                        <a:solidFill>
                          <a:srgbClr val="000000"/>
                        </a:solidFill>
                        <a:latin typeface="Times New Roman" panose="02020603050405020304" pitchFamily="18" charset="0"/>
                        <a:cs typeface="Times New Roman" panose="02020603050405020304" pitchFamily="18" charset="0"/>
                      </a:endParaRP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GB" sz="2400" dirty="0">
                        <a:solidFill>
                          <a:srgbClr val="000000"/>
                        </a:solidFill>
                        <a:latin typeface="Times New Roman" panose="02020603050405020304" pitchFamily="18" charset="0"/>
                        <a:cs typeface="Times New Roman" panose="02020603050405020304" pitchFamily="18" charset="0"/>
                      </a:endParaRP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GB" sz="2400" dirty="0">
                          <a:solidFill>
                            <a:srgbClr val="000000"/>
                          </a:solidFill>
                          <a:latin typeface="Times New Roman" panose="02020603050405020304" pitchFamily="18" charset="0"/>
                          <a:cs typeface="Times New Roman" panose="02020603050405020304" pitchFamily="18" charset="0"/>
                        </a:rPr>
                        <a:t>NONE</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endParaRPr lang="en-GB" sz="2400" dirty="0">
                        <a:solidFill>
                          <a:srgbClr val="000000"/>
                        </a:solidFill>
                        <a:latin typeface="Times New Roman" panose="02020603050405020304" pitchFamily="18" charset="0"/>
                        <a:cs typeface="Times New Roman" panose="02020603050405020304" pitchFamily="18" charset="0"/>
                      </a:endParaRP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2"/>
          <a:stretch>
            <a:fillRect/>
          </a:stretch>
        </p:blipFill>
        <p:spPr>
          <a:xfrm>
            <a:off x="3418973" y="2075445"/>
            <a:ext cx="1600200" cy="1600200"/>
          </a:xfrm>
          <a:prstGeom prst="rect">
            <a:avLst/>
          </a:prstGeom>
        </p:spPr>
      </p:pic>
      <p:pic>
        <p:nvPicPr>
          <p:cNvPr id="5" name="Picture 4"/>
          <p:cNvPicPr>
            <a:picLocks noChangeAspect="1"/>
          </p:cNvPicPr>
          <p:nvPr/>
        </p:nvPicPr>
        <p:blipFill>
          <a:blip r:embed="rId3"/>
          <a:stretch>
            <a:fillRect/>
          </a:stretch>
        </p:blipFill>
        <p:spPr>
          <a:xfrm>
            <a:off x="5380124" y="2032326"/>
            <a:ext cx="1600200" cy="1638300"/>
          </a:xfrm>
          <a:prstGeom prst="rect">
            <a:avLst/>
          </a:prstGeom>
        </p:spPr>
      </p:pic>
      <p:pic>
        <p:nvPicPr>
          <p:cNvPr id="6" name="Picture 5"/>
          <p:cNvPicPr>
            <a:picLocks noChangeAspect="1"/>
          </p:cNvPicPr>
          <p:nvPr/>
        </p:nvPicPr>
        <p:blipFill>
          <a:blip r:embed="rId4"/>
          <a:stretch>
            <a:fillRect/>
          </a:stretch>
        </p:blipFill>
        <p:spPr>
          <a:xfrm>
            <a:off x="7339266" y="2049130"/>
            <a:ext cx="1676400" cy="1628775"/>
          </a:xfrm>
          <a:prstGeom prst="rect">
            <a:avLst/>
          </a:prstGeom>
        </p:spPr>
      </p:pic>
      <p:pic>
        <p:nvPicPr>
          <p:cNvPr id="7" name="Picture 6"/>
          <p:cNvPicPr>
            <a:picLocks noChangeAspect="1"/>
          </p:cNvPicPr>
          <p:nvPr/>
        </p:nvPicPr>
        <p:blipFill rotWithShape="1">
          <a:blip r:embed="rId5"/>
          <a:srcRect l="4632" b="4325"/>
          <a:stretch/>
        </p:blipFill>
        <p:spPr>
          <a:xfrm>
            <a:off x="9252288" y="2072683"/>
            <a:ext cx="1779675" cy="1596947"/>
          </a:xfrm>
          <a:prstGeom prst="rect">
            <a:avLst/>
          </a:prstGeom>
        </p:spPr>
      </p:pic>
      <p:pic>
        <p:nvPicPr>
          <p:cNvPr id="8" name="Picture 7"/>
          <p:cNvPicPr>
            <a:picLocks noChangeAspect="1"/>
          </p:cNvPicPr>
          <p:nvPr/>
        </p:nvPicPr>
        <p:blipFill>
          <a:blip r:embed="rId6"/>
          <a:stretch>
            <a:fillRect/>
          </a:stretch>
        </p:blipFill>
        <p:spPr>
          <a:xfrm>
            <a:off x="3480885" y="3867401"/>
            <a:ext cx="1476375" cy="1000125"/>
          </a:xfrm>
          <a:prstGeom prst="rect">
            <a:avLst/>
          </a:prstGeom>
        </p:spPr>
      </p:pic>
      <p:pic>
        <p:nvPicPr>
          <p:cNvPr id="9" name="Picture 8"/>
          <p:cNvPicPr>
            <a:picLocks noChangeAspect="1"/>
          </p:cNvPicPr>
          <p:nvPr/>
        </p:nvPicPr>
        <p:blipFill>
          <a:blip r:embed="rId7"/>
          <a:stretch>
            <a:fillRect/>
          </a:stretch>
        </p:blipFill>
        <p:spPr>
          <a:xfrm>
            <a:off x="5458579" y="3891213"/>
            <a:ext cx="1419225" cy="952500"/>
          </a:xfrm>
          <a:prstGeom prst="rect">
            <a:avLst/>
          </a:prstGeom>
        </p:spPr>
      </p:pic>
      <p:pic>
        <p:nvPicPr>
          <p:cNvPr id="10" name="Picture 9"/>
          <p:cNvPicPr>
            <a:picLocks noChangeAspect="1"/>
          </p:cNvPicPr>
          <p:nvPr/>
        </p:nvPicPr>
        <p:blipFill rotWithShape="1">
          <a:blip r:embed="rId8"/>
          <a:srcRect t="13585"/>
          <a:stretch/>
        </p:blipFill>
        <p:spPr>
          <a:xfrm>
            <a:off x="7424738" y="3910262"/>
            <a:ext cx="1457325" cy="913646"/>
          </a:xfrm>
          <a:prstGeom prst="rect">
            <a:avLst/>
          </a:prstGeom>
        </p:spPr>
      </p:pic>
      <p:pic>
        <p:nvPicPr>
          <p:cNvPr id="11" name="Picture 10"/>
          <p:cNvPicPr>
            <a:picLocks noChangeAspect="1"/>
          </p:cNvPicPr>
          <p:nvPr/>
        </p:nvPicPr>
        <p:blipFill>
          <a:blip r:embed="rId9"/>
          <a:stretch>
            <a:fillRect/>
          </a:stretch>
        </p:blipFill>
        <p:spPr>
          <a:xfrm>
            <a:off x="3431005" y="5005276"/>
            <a:ext cx="1477883" cy="1125574"/>
          </a:xfrm>
          <a:prstGeom prst="rect">
            <a:avLst/>
          </a:prstGeom>
        </p:spPr>
      </p:pic>
      <p:pic>
        <p:nvPicPr>
          <p:cNvPr id="12" name="Picture 11"/>
          <p:cNvPicPr>
            <a:picLocks noChangeAspect="1"/>
          </p:cNvPicPr>
          <p:nvPr/>
        </p:nvPicPr>
        <p:blipFill>
          <a:blip r:embed="rId10"/>
          <a:stretch>
            <a:fillRect/>
          </a:stretch>
        </p:blipFill>
        <p:spPr>
          <a:xfrm>
            <a:off x="5487154" y="4984839"/>
            <a:ext cx="1362075" cy="1171575"/>
          </a:xfrm>
          <a:prstGeom prst="rect">
            <a:avLst/>
          </a:prstGeom>
        </p:spPr>
      </p:pic>
      <p:pic>
        <p:nvPicPr>
          <p:cNvPr id="13" name="Picture 12"/>
          <p:cNvPicPr>
            <a:picLocks noChangeAspect="1"/>
          </p:cNvPicPr>
          <p:nvPr/>
        </p:nvPicPr>
        <p:blipFill rotWithShape="1">
          <a:blip r:embed="rId11"/>
          <a:srcRect l="2210"/>
          <a:stretch/>
        </p:blipFill>
        <p:spPr>
          <a:xfrm>
            <a:off x="9216191" y="4984834"/>
            <a:ext cx="1862891" cy="1171575"/>
          </a:xfrm>
          <a:prstGeom prst="rect">
            <a:avLst/>
          </a:prstGeom>
        </p:spPr>
      </p:pic>
    </p:spTree>
    <p:extLst>
      <p:ext uri="{BB962C8B-B14F-4D97-AF65-F5344CB8AC3E}">
        <p14:creationId xmlns:p14="http://schemas.microsoft.com/office/powerpoint/2010/main" val="69994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40820"/>
            <a:ext cx="9905998" cy="1478570"/>
          </a:xfrm>
        </p:spPr>
        <p:txBody>
          <a:bodyPr>
            <a:normAutofit/>
          </a:bodyPr>
          <a:lstStyle/>
          <a:p>
            <a:r>
              <a:rPr lang="en-US" altLang="en-US" sz="6000" b="1" cap="none" dirty="0">
                <a:solidFill>
                  <a:schemeClr val="accent5">
                    <a:lumMod val="50000"/>
                  </a:schemeClr>
                </a:solidFill>
                <a:latin typeface="Times New Roman" panose="02020603050405020304" pitchFamily="18" charset="0"/>
                <a:cs typeface="Times New Roman" panose="02020603050405020304" pitchFamily="18" charset="0"/>
              </a:rPr>
              <a:t>Frequencies of blood group</a:t>
            </a:r>
            <a:endParaRPr lang="en-GB" sz="6000" b="1" cap="none"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72276206"/>
              </p:ext>
            </p:extLst>
          </p:nvPr>
        </p:nvGraphicFramePr>
        <p:xfrm>
          <a:off x="1506000" y="2805824"/>
          <a:ext cx="9180000" cy="3059999"/>
        </p:xfrm>
        <a:graphic>
          <a:graphicData uri="http://schemas.openxmlformats.org/drawingml/2006/table">
            <a:tbl>
              <a:tblPr firstRow="1" bandRow="1">
                <a:tableStyleId>{5940675A-B579-460E-94D1-54222C63F5DA}</a:tableStyleId>
              </a:tblPr>
              <a:tblGrid>
                <a:gridCol w="4590000">
                  <a:extLst>
                    <a:ext uri="{9D8B030D-6E8A-4147-A177-3AD203B41FA5}">
                      <a16:colId xmlns:a16="http://schemas.microsoft.com/office/drawing/2014/main" val="20000"/>
                    </a:ext>
                  </a:extLst>
                </a:gridCol>
                <a:gridCol w="4590000">
                  <a:extLst>
                    <a:ext uri="{9D8B030D-6E8A-4147-A177-3AD203B41FA5}">
                      <a16:colId xmlns:a16="http://schemas.microsoft.com/office/drawing/2014/main" val="20001"/>
                    </a:ext>
                  </a:extLst>
                </a:gridCol>
              </a:tblGrid>
              <a:tr h="668275">
                <a:tc>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ABO type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tc>
                  <a:txBody>
                    <a:bodyPr/>
                    <a:lstStyle/>
                    <a:p>
                      <a:pPr algn="ctr"/>
                      <a:r>
                        <a:rPr lang="en-GB" sz="3200" dirty="0">
                          <a:solidFill>
                            <a:srgbClr val="000000"/>
                          </a:solidFill>
                          <a:latin typeface="Times New Roman" panose="02020603050405020304" pitchFamily="18" charset="0"/>
                          <a:cs typeface="Times New Roman" panose="02020603050405020304" pitchFamily="18"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10000"/>
                  </a:ext>
                </a:extLst>
              </a:tr>
              <a:tr h="597931">
                <a:tc>
                  <a:txBody>
                    <a:bodyPr/>
                    <a:lstStyle/>
                    <a:p>
                      <a:pPr algn="ctr"/>
                      <a:r>
                        <a:rPr lang="en-GB" sz="2800" dirty="0">
                          <a:solidFill>
                            <a:srgbClr val="000000"/>
                          </a:solidFill>
                          <a:latin typeface="Times New Roman" panose="02020603050405020304" pitchFamily="18" charset="0"/>
                          <a:cs typeface="Times New Roman" panose="02020603050405020304" pitchFamily="18" charset="0"/>
                        </a:rPr>
                        <a:t>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800" dirty="0">
                          <a:solidFill>
                            <a:srgbClr val="000000"/>
                          </a:solidFill>
                          <a:latin typeface="Times New Roman" panose="02020603050405020304" pitchFamily="18" charset="0"/>
                          <a:cs typeface="Times New Roman" panose="02020603050405020304" pitchFamily="18" charset="0"/>
                        </a:rPr>
                        <a:t>47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7931">
                <a:tc>
                  <a:txBody>
                    <a:bodyPr/>
                    <a:lstStyle/>
                    <a:p>
                      <a:pPr algn="ctr"/>
                      <a:r>
                        <a:rPr lang="en-GB" sz="2800" dirty="0">
                          <a:solidFill>
                            <a:srgbClr val="000000"/>
                          </a:solidFill>
                          <a:latin typeface="Times New Roman" panose="02020603050405020304" pitchFamily="18" charset="0"/>
                          <a:cs typeface="Times New Roman" panose="02020603050405020304" pitchFamily="18" charset="0"/>
                        </a:rPr>
                        <a:t>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800" dirty="0">
                          <a:solidFill>
                            <a:srgbClr val="000000"/>
                          </a:solidFill>
                          <a:latin typeface="Times New Roman" panose="02020603050405020304" pitchFamily="18" charset="0"/>
                          <a:cs typeface="Times New Roman" panose="02020603050405020304" pitchFamily="18" charset="0"/>
                        </a:rPr>
                        <a:t>41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7931">
                <a:tc>
                  <a:txBody>
                    <a:bodyPr/>
                    <a:lstStyle/>
                    <a:p>
                      <a:pPr algn="ctr"/>
                      <a:r>
                        <a:rPr lang="en-GB" sz="2800" dirty="0">
                          <a:solidFill>
                            <a:srgbClr val="000000"/>
                          </a:solidFill>
                          <a:latin typeface="Times New Roman" panose="02020603050405020304" pitchFamily="18" charset="0"/>
                          <a:cs typeface="Times New Roman" panose="02020603050405020304" pitchFamily="18" charset="0"/>
                        </a:rPr>
                        <a:t>B</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800" dirty="0">
                          <a:solidFill>
                            <a:srgbClr val="000000"/>
                          </a:solidFill>
                          <a:latin typeface="Times New Roman" panose="02020603050405020304" pitchFamily="18" charset="0"/>
                          <a:cs typeface="Times New Roman" panose="02020603050405020304" pitchFamily="18" charset="0"/>
                        </a:rPr>
                        <a:t>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7931">
                <a:tc>
                  <a:txBody>
                    <a:bodyPr/>
                    <a:lstStyle/>
                    <a:p>
                      <a:pPr algn="ctr"/>
                      <a:r>
                        <a:rPr lang="en-GB" sz="2800" dirty="0">
                          <a:solidFill>
                            <a:srgbClr val="000000"/>
                          </a:solidFill>
                          <a:latin typeface="Times New Roman" panose="02020603050405020304" pitchFamily="18" charset="0"/>
                          <a:cs typeface="Times New Roman" panose="02020603050405020304" pitchFamily="18" charset="0"/>
                        </a:rPr>
                        <a:t>AB</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800" dirty="0">
                          <a:solidFill>
                            <a:srgbClr val="000000"/>
                          </a:solidFill>
                          <a:latin typeface="Times New Roman" panose="02020603050405020304" pitchFamily="18"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180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Rh factor </a:t>
            </a:r>
          </a:p>
        </p:txBody>
      </p:sp>
      <p:sp>
        <p:nvSpPr>
          <p:cNvPr id="3" name="Content Placeholder 2"/>
          <p:cNvSpPr>
            <a:spLocks noGrp="1"/>
          </p:cNvSpPr>
          <p:nvPr>
            <p:ph idx="1"/>
          </p:nvPr>
        </p:nvSpPr>
        <p:spPr>
          <a:xfrm>
            <a:off x="1141412" y="2249486"/>
            <a:ext cx="9905999" cy="4608513"/>
          </a:xfrm>
        </p:spPr>
        <p:txBody>
          <a:bodyPr>
            <a:normAutofit/>
          </a:bodyPr>
          <a:lstStyle/>
          <a:p>
            <a:pPr algn="just">
              <a:lnSpc>
                <a:spcPct val="250000"/>
              </a:lnSpc>
            </a:pPr>
            <a:r>
              <a:rPr lang="en-GB" dirty="0">
                <a:solidFill>
                  <a:srgbClr val="000000"/>
                </a:solidFill>
                <a:latin typeface="Times New Roman" panose="02020603050405020304" pitchFamily="18" charset="0"/>
                <a:cs typeface="Times New Roman" panose="02020603050405020304" pitchFamily="18" charset="0"/>
              </a:rPr>
              <a:t>It is an antigen found on the red cells of 80–85% of humans also called Rh antigen.</a:t>
            </a:r>
          </a:p>
          <a:p>
            <a:pPr algn="just">
              <a:lnSpc>
                <a:spcPct val="250000"/>
              </a:lnSpc>
            </a:pPr>
            <a:r>
              <a:rPr lang="en-GB" dirty="0">
                <a:solidFill>
                  <a:srgbClr val="000000"/>
                </a:solidFill>
                <a:latin typeface="Times New Roman" panose="02020603050405020304" pitchFamily="18" charset="0"/>
                <a:cs typeface="Times New Roman" panose="02020603050405020304" pitchFamily="18" charset="0"/>
              </a:rPr>
              <a:t>The Rh factor is so named because this antigen was discovered in the rhesus monkey by Landsteiner and Weiner in 1940. </a:t>
            </a:r>
            <a:endParaRPr lang="en-GB"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17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Rh factor </a:t>
            </a:r>
          </a:p>
        </p:txBody>
      </p:sp>
      <p:sp>
        <p:nvSpPr>
          <p:cNvPr id="3" name="Content Placeholder 2"/>
          <p:cNvSpPr>
            <a:spLocks noGrp="1"/>
          </p:cNvSpPr>
          <p:nvPr>
            <p:ph idx="1"/>
          </p:nvPr>
        </p:nvSpPr>
        <p:spPr>
          <a:xfrm>
            <a:off x="1141412" y="2249486"/>
            <a:ext cx="9905999" cy="4608513"/>
          </a:xfrm>
        </p:spPr>
        <p:txBody>
          <a:bodyPr>
            <a:normAutofit/>
          </a:bodyPr>
          <a:lstStyle/>
          <a:p>
            <a:pPr algn="just">
              <a:lnSpc>
                <a:spcPct val="300000"/>
              </a:lnSpc>
            </a:pPr>
            <a:r>
              <a:rPr lang="en-GB" sz="2000" dirty="0">
                <a:solidFill>
                  <a:srgbClr val="000000"/>
                </a:solidFill>
                <a:latin typeface="Times New Roman" panose="02020603050405020304" pitchFamily="18" charset="0"/>
                <a:cs typeface="Times New Roman" panose="02020603050405020304" pitchFamily="18" charset="0"/>
              </a:rPr>
              <a:t>There are several varieties of Rh antigen (C, D, E) but the D antigen is the most common, and antigenically, the most potent. </a:t>
            </a:r>
          </a:p>
          <a:p>
            <a:pPr algn="just">
              <a:lnSpc>
                <a:spcPct val="300000"/>
              </a:lnSpc>
            </a:pPr>
            <a:r>
              <a:rPr lang="en-GB" sz="2000" dirty="0">
                <a:solidFill>
                  <a:srgbClr val="000000"/>
                </a:solidFill>
                <a:latin typeface="Times New Roman" panose="02020603050405020304" pitchFamily="18" charset="0"/>
                <a:cs typeface="Times New Roman" panose="02020603050405020304" pitchFamily="18" charset="0"/>
              </a:rPr>
              <a:t>Therefore, Rh +</a:t>
            </a:r>
            <a:r>
              <a:rPr lang="en-GB" sz="2000" dirty="0" err="1">
                <a:solidFill>
                  <a:srgbClr val="000000"/>
                </a:solidFill>
                <a:latin typeface="Times New Roman" panose="02020603050405020304" pitchFamily="18" charset="0"/>
                <a:cs typeface="Times New Roman" panose="02020603050405020304" pitchFamily="18" charset="0"/>
              </a:rPr>
              <a:t>ve</a:t>
            </a:r>
            <a:r>
              <a:rPr lang="en-GB" sz="2000" dirty="0">
                <a:solidFill>
                  <a:srgbClr val="000000"/>
                </a:solidFill>
                <a:latin typeface="Times New Roman" panose="02020603050405020304" pitchFamily="18" charset="0"/>
                <a:cs typeface="Times New Roman" panose="02020603050405020304" pitchFamily="18" charset="0"/>
              </a:rPr>
              <a:t> persons are also called </a:t>
            </a:r>
            <a:r>
              <a:rPr lang="en-GB" sz="2000" dirty="0" err="1">
                <a:solidFill>
                  <a:srgbClr val="000000"/>
                </a:solidFill>
                <a:latin typeface="Times New Roman" panose="02020603050405020304" pitchFamily="18" charset="0"/>
                <a:cs typeface="Times New Roman" panose="02020603050405020304" pitchFamily="18" charset="0"/>
              </a:rPr>
              <a:t>D+ve</a:t>
            </a:r>
            <a:r>
              <a:rPr lang="en-GB" sz="2000" dirty="0">
                <a:solidFill>
                  <a:srgbClr val="000000"/>
                </a:solidFill>
                <a:latin typeface="Times New Roman" panose="02020603050405020304" pitchFamily="18" charset="0"/>
                <a:cs typeface="Times New Roman" panose="02020603050405020304" pitchFamily="18" charset="0"/>
              </a:rPr>
              <a:t> &amp; Rh –</a:t>
            </a:r>
            <a:r>
              <a:rPr lang="en-GB" sz="2000" dirty="0" err="1">
                <a:solidFill>
                  <a:srgbClr val="000000"/>
                </a:solidFill>
                <a:latin typeface="Times New Roman" panose="02020603050405020304" pitchFamily="18" charset="0"/>
                <a:cs typeface="Times New Roman" panose="02020603050405020304" pitchFamily="18" charset="0"/>
              </a:rPr>
              <a:t>ve</a:t>
            </a:r>
            <a:r>
              <a:rPr lang="en-GB" sz="2000" dirty="0">
                <a:solidFill>
                  <a:srgbClr val="000000"/>
                </a:solidFill>
                <a:latin typeface="Times New Roman" panose="02020603050405020304" pitchFamily="18" charset="0"/>
                <a:cs typeface="Times New Roman" panose="02020603050405020304" pitchFamily="18" charset="0"/>
              </a:rPr>
              <a:t> are called D–</a:t>
            </a:r>
            <a:r>
              <a:rPr lang="en-GB" sz="2000" dirty="0" err="1">
                <a:solidFill>
                  <a:srgbClr val="000000"/>
                </a:solidFill>
                <a:latin typeface="Times New Roman" panose="02020603050405020304" pitchFamily="18" charset="0"/>
                <a:cs typeface="Times New Roman" panose="02020603050405020304" pitchFamily="18" charset="0"/>
              </a:rPr>
              <a:t>ve</a:t>
            </a:r>
            <a:r>
              <a:rPr lang="en-GB" sz="2000" dirty="0">
                <a:solidFill>
                  <a:srgbClr val="000000"/>
                </a:solidFill>
                <a:latin typeface="Times New Roman" panose="02020603050405020304" pitchFamily="18" charset="0"/>
                <a:cs typeface="Times New Roman" panose="02020603050405020304" pitchFamily="18" charset="0"/>
              </a:rPr>
              <a:t>. </a:t>
            </a:r>
          </a:p>
          <a:p>
            <a:pPr algn="just">
              <a:lnSpc>
                <a:spcPct val="300000"/>
              </a:lnSpc>
            </a:pPr>
            <a:r>
              <a:rPr lang="en-GB" sz="2000" dirty="0">
                <a:solidFill>
                  <a:srgbClr val="000000"/>
                </a:solidFill>
                <a:latin typeface="Times New Roman" panose="02020603050405020304" pitchFamily="18" charset="0"/>
                <a:cs typeface="Times New Roman" panose="02020603050405020304" pitchFamily="18" charset="0"/>
              </a:rPr>
              <a:t>The antibody of D antigen is called anti-D antibody (anti-Rh antibody). </a:t>
            </a:r>
            <a:endParaRPr lang="en-GB"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61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Rh factor </a:t>
            </a:r>
          </a:p>
        </p:txBody>
      </p:sp>
      <p:sp>
        <p:nvSpPr>
          <p:cNvPr id="3" name="Content Placeholder 2"/>
          <p:cNvSpPr>
            <a:spLocks noGrp="1"/>
          </p:cNvSpPr>
          <p:nvPr>
            <p:ph idx="1"/>
          </p:nvPr>
        </p:nvSpPr>
        <p:spPr>
          <a:xfrm>
            <a:off x="1141412" y="2249486"/>
            <a:ext cx="9905999" cy="4608513"/>
          </a:xfrm>
        </p:spPr>
        <p:txBody>
          <a:bodyPr>
            <a:noAutofit/>
          </a:bodyPr>
          <a:lstStyle/>
          <a:p>
            <a:pPr lvl="0" algn="just">
              <a:lnSpc>
                <a:spcPct val="250000"/>
              </a:lnSpc>
            </a:pPr>
            <a:r>
              <a:rPr lang="en-GB" dirty="0">
                <a:solidFill>
                  <a:srgbClr val="000000"/>
                </a:solidFill>
                <a:latin typeface="Times New Roman" panose="02020603050405020304" pitchFamily="18" charset="0"/>
                <a:cs typeface="Times New Roman" panose="02020603050405020304" pitchFamily="18" charset="0"/>
              </a:rPr>
              <a:t>There are no naturally occurring antibodies against Rh (D) antigen, but can be produced in Rh –</a:t>
            </a:r>
            <a:r>
              <a:rPr lang="en-GB" dirty="0" err="1">
                <a:solidFill>
                  <a:srgbClr val="000000"/>
                </a:solidFill>
                <a:latin typeface="Times New Roman" panose="02020603050405020304" pitchFamily="18" charset="0"/>
                <a:cs typeface="Times New Roman" panose="02020603050405020304" pitchFamily="18" charset="0"/>
              </a:rPr>
              <a:t>ve</a:t>
            </a:r>
            <a:r>
              <a:rPr lang="en-GB" dirty="0">
                <a:solidFill>
                  <a:srgbClr val="000000"/>
                </a:solidFill>
                <a:latin typeface="Times New Roman" panose="02020603050405020304" pitchFamily="18" charset="0"/>
                <a:cs typeface="Times New Roman" panose="02020603050405020304" pitchFamily="18" charset="0"/>
              </a:rPr>
              <a:t> persons  in either of 2 ways: </a:t>
            </a:r>
          </a:p>
          <a:p>
            <a:pPr marL="971550" lvl="1" indent="-51435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When an Rh –</a:t>
            </a:r>
            <a:r>
              <a:rPr lang="en-GB" sz="2400" dirty="0" err="1">
                <a:solidFill>
                  <a:srgbClr val="000000"/>
                </a:solidFill>
                <a:latin typeface="Times New Roman" panose="02020603050405020304" pitchFamily="18" charset="0"/>
                <a:cs typeface="Times New Roman" panose="02020603050405020304" pitchFamily="18" charset="0"/>
              </a:rPr>
              <a:t>ve</a:t>
            </a:r>
            <a:r>
              <a:rPr lang="en-GB" sz="2400" dirty="0">
                <a:solidFill>
                  <a:srgbClr val="000000"/>
                </a:solidFill>
                <a:latin typeface="Times New Roman" panose="02020603050405020304" pitchFamily="18" charset="0"/>
                <a:cs typeface="Times New Roman" panose="02020603050405020304" pitchFamily="18" charset="0"/>
              </a:rPr>
              <a:t> person is given Rh +</a:t>
            </a:r>
            <a:r>
              <a:rPr lang="en-GB" sz="2400" dirty="0" err="1">
                <a:solidFill>
                  <a:srgbClr val="000000"/>
                </a:solidFill>
                <a:latin typeface="Times New Roman" panose="02020603050405020304" pitchFamily="18" charset="0"/>
                <a:cs typeface="Times New Roman" panose="02020603050405020304" pitchFamily="18" charset="0"/>
              </a:rPr>
              <a:t>ve</a:t>
            </a:r>
            <a:r>
              <a:rPr lang="en-GB" sz="2400" dirty="0">
                <a:solidFill>
                  <a:srgbClr val="000000"/>
                </a:solidFill>
                <a:latin typeface="Times New Roman" panose="02020603050405020304" pitchFamily="18" charset="0"/>
                <a:cs typeface="Times New Roman" panose="02020603050405020304" pitchFamily="18" charset="0"/>
              </a:rPr>
              <a:t> blood.</a:t>
            </a:r>
          </a:p>
          <a:p>
            <a:pPr marL="971550" lvl="1" indent="-514350" algn="just">
              <a:lnSpc>
                <a:spcPct val="300000"/>
              </a:lnSpc>
              <a:buFont typeface="+mj-lt"/>
              <a:buAutoNum type="arabicPeriod"/>
            </a:pPr>
            <a:r>
              <a:rPr lang="en-GB" sz="2400" dirty="0">
                <a:solidFill>
                  <a:srgbClr val="000000"/>
                </a:solidFill>
                <a:latin typeface="Times New Roman" panose="02020603050405020304" pitchFamily="18" charset="0"/>
                <a:cs typeface="Times New Roman" panose="02020603050405020304" pitchFamily="18" charset="0"/>
              </a:rPr>
              <a:t>When an Rh –</a:t>
            </a:r>
            <a:r>
              <a:rPr lang="en-GB" sz="2400" dirty="0" err="1">
                <a:solidFill>
                  <a:srgbClr val="000000"/>
                </a:solidFill>
                <a:latin typeface="Times New Roman" panose="02020603050405020304" pitchFamily="18" charset="0"/>
                <a:cs typeface="Times New Roman" panose="02020603050405020304" pitchFamily="18" charset="0"/>
              </a:rPr>
              <a:t>ve</a:t>
            </a:r>
            <a:r>
              <a:rPr lang="en-GB" sz="2400" dirty="0">
                <a:solidFill>
                  <a:srgbClr val="000000"/>
                </a:solidFill>
                <a:latin typeface="Times New Roman" panose="02020603050405020304" pitchFamily="18" charset="0"/>
                <a:cs typeface="Times New Roman" panose="02020603050405020304" pitchFamily="18" charset="0"/>
              </a:rPr>
              <a:t> mother carries an Rh +</a:t>
            </a:r>
            <a:r>
              <a:rPr lang="en-GB" sz="2400" dirty="0" err="1">
                <a:solidFill>
                  <a:srgbClr val="000000"/>
                </a:solidFill>
                <a:latin typeface="Times New Roman" panose="02020603050405020304" pitchFamily="18" charset="0"/>
                <a:cs typeface="Times New Roman" panose="02020603050405020304" pitchFamily="18" charset="0"/>
              </a:rPr>
              <a:t>ve</a:t>
            </a:r>
            <a:r>
              <a:rPr lang="en-GB" sz="2400" dirty="0">
                <a:solidFill>
                  <a:srgbClr val="000000"/>
                </a:solidFill>
                <a:latin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cs typeface="Times New Roman" panose="02020603050405020304" pitchFamily="18" charset="0"/>
              </a:rPr>
              <a:t>fetus</a:t>
            </a:r>
            <a:r>
              <a:rPr lang="en-GB" sz="2400" dirty="0">
                <a:solidFill>
                  <a:srgbClr val="000000"/>
                </a:solidFill>
                <a:latin typeface="Times New Roman" panose="02020603050405020304" pitchFamily="18" charset="0"/>
                <a:cs typeface="Times New Roman" panose="02020603050405020304" pitchFamily="18" charset="0"/>
              </a:rPr>
              <a:t>.</a:t>
            </a:r>
          </a:p>
          <a:p>
            <a:pPr algn="just">
              <a:lnSpc>
                <a:spcPct val="250000"/>
              </a:lnSpc>
            </a:pPr>
            <a:endParaRPr lang="en-GB"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56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cap="none" dirty="0">
                <a:solidFill>
                  <a:schemeClr val="accent5">
                    <a:lumMod val="50000"/>
                  </a:schemeClr>
                </a:solidFill>
                <a:latin typeface="Times New Roman" panose="02020603050405020304" pitchFamily="18" charset="0"/>
                <a:cs typeface="Times New Roman" panose="02020603050405020304" pitchFamily="18" charset="0"/>
              </a:rPr>
              <a:t>Principle </a:t>
            </a:r>
          </a:p>
        </p:txBody>
      </p:sp>
      <p:sp>
        <p:nvSpPr>
          <p:cNvPr id="3" name="Content Placeholder 2"/>
          <p:cNvSpPr>
            <a:spLocks noGrp="1"/>
          </p:cNvSpPr>
          <p:nvPr>
            <p:ph idx="1"/>
          </p:nvPr>
        </p:nvSpPr>
        <p:spPr>
          <a:xfrm>
            <a:off x="1141412" y="2249486"/>
            <a:ext cx="9905999" cy="4608513"/>
          </a:xfrm>
        </p:spPr>
        <p:txBody>
          <a:bodyPr>
            <a:normAutofit/>
          </a:bodyPr>
          <a:lstStyle/>
          <a:p>
            <a:pPr marL="457200" indent="-457200" algn="just">
              <a:lnSpc>
                <a:spcPct val="30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The surfaces of red cell membrane contain a variety of antigens (</a:t>
            </a:r>
            <a:r>
              <a:rPr lang="en-GB" sz="2000" b="1" dirty="0" err="1">
                <a:solidFill>
                  <a:schemeClr val="accent5">
                    <a:lumMod val="50000"/>
                  </a:schemeClr>
                </a:solidFill>
                <a:latin typeface="Times New Roman" panose="02020603050405020304" pitchFamily="18" charset="0"/>
                <a:cs typeface="Times New Roman" panose="02020603050405020304" pitchFamily="18" charset="0"/>
              </a:rPr>
              <a:t>agglutinogens</a:t>
            </a:r>
            <a:r>
              <a:rPr lang="en-GB" sz="2000" dirty="0">
                <a:solidFill>
                  <a:srgbClr val="000000"/>
                </a:solidFill>
                <a:latin typeface="Times New Roman" panose="02020603050405020304" pitchFamily="18" charset="0"/>
                <a:cs typeface="Times New Roman" panose="02020603050405020304" pitchFamily="18" charset="0"/>
              </a:rPr>
              <a:t>), while the plasma contains antibodies (</a:t>
            </a:r>
            <a:r>
              <a:rPr lang="en-GB" sz="2000" b="1" dirty="0">
                <a:solidFill>
                  <a:schemeClr val="accent5">
                    <a:lumMod val="50000"/>
                  </a:schemeClr>
                </a:solidFill>
                <a:latin typeface="Times New Roman" panose="02020603050405020304" pitchFamily="18" charset="0"/>
                <a:cs typeface="Times New Roman" panose="02020603050405020304" pitchFamily="18" charset="0"/>
              </a:rPr>
              <a:t>agglutinins</a:t>
            </a:r>
            <a:r>
              <a:rPr lang="en-GB" sz="2000" dirty="0">
                <a:solidFill>
                  <a:srgbClr val="000000"/>
                </a:solidFill>
                <a:latin typeface="Times New Roman" panose="02020603050405020304" pitchFamily="18" charset="0"/>
                <a:cs typeface="Times New Roman" panose="02020603050405020304" pitchFamily="18" charset="0"/>
              </a:rPr>
              <a:t>). </a:t>
            </a:r>
          </a:p>
          <a:p>
            <a:pPr marL="457200" indent="-457200" algn="just">
              <a:lnSpc>
                <a:spcPct val="300000"/>
              </a:lnSpc>
              <a:buFont typeface="+mj-lt"/>
              <a:buAutoNum type="arabicPeriod"/>
            </a:pPr>
            <a:r>
              <a:rPr lang="en-GB" sz="2000" dirty="0">
                <a:solidFill>
                  <a:srgbClr val="000000"/>
                </a:solidFill>
                <a:latin typeface="Times New Roman" panose="02020603050405020304" pitchFamily="18" charset="0"/>
                <a:cs typeface="Times New Roman" panose="02020603050405020304" pitchFamily="18" charset="0"/>
              </a:rPr>
              <a:t>To determine the blood group of a person, RBC are made to react with commercially available antisera containing known agglutinins. </a:t>
            </a:r>
          </a:p>
        </p:txBody>
      </p:sp>
    </p:spTree>
    <p:extLst>
      <p:ext uri="{BB962C8B-B14F-4D97-AF65-F5344CB8AC3E}">
        <p14:creationId xmlns:p14="http://schemas.microsoft.com/office/powerpoint/2010/main" val="2537807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ustom 43">
      <a:dk1>
        <a:srgbClr val="002060"/>
      </a:dk1>
      <a:lt1>
        <a:sysClr val="window" lastClr="FFFFFF"/>
      </a:lt1>
      <a:dk2>
        <a:srgbClr val="191B0E"/>
      </a:dk2>
      <a:lt2>
        <a:srgbClr val="FFFFFF"/>
      </a:lt2>
      <a:accent1>
        <a:srgbClr val="E28394"/>
      </a:accent1>
      <a:accent2>
        <a:srgbClr val="E28394"/>
      </a:accent2>
      <a:accent3>
        <a:srgbClr val="E28394"/>
      </a:accent3>
      <a:accent4>
        <a:srgbClr val="8DAB8E"/>
      </a:accent4>
      <a:accent5>
        <a:srgbClr val="77A2BB"/>
      </a:accent5>
      <a:accent6>
        <a:srgbClr val="E28394"/>
      </a:accent6>
      <a:hlink>
        <a:srgbClr val="77A2BB"/>
      </a:hlink>
      <a:folHlink>
        <a:srgbClr val="957A99"/>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7874</TotalTime>
  <Words>1406</Words>
  <Application>Microsoft Office PowerPoint</Application>
  <PresentationFormat>شاشة عريضة</PresentationFormat>
  <Paragraphs>197</Paragraphs>
  <Slides>29</Slides>
  <Notes>4</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Circuit</vt:lpstr>
      <vt:lpstr>عرض تقديمي في PowerPoint</vt:lpstr>
      <vt:lpstr>Relevance </vt:lpstr>
      <vt:lpstr>Relevance</vt:lpstr>
      <vt:lpstr>عرض تقديمي في PowerPoint</vt:lpstr>
      <vt:lpstr>Frequencies of blood group</vt:lpstr>
      <vt:lpstr>Rh factor </vt:lpstr>
      <vt:lpstr>Rh factor </vt:lpstr>
      <vt:lpstr>Rh factor </vt:lpstr>
      <vt:lpstr>Principle </vt:lpstr>
      <vt:lpstr>Principle </vt:lpstr>
      <vt:lpstr>Apparatus and materials </vt:lpstr>
      <vt:lpstr>Apparatus and materials </vt:lpstr>
      <vt:lpstr>Apparatus and materials </vt:lpstr>
      <vt:lpstr>Apparatus and materials </vt:lpstr>
      <vt:lpstr>Procedure </vt:lpstr>
      <vt:lpstr>Procedure </vt:lpstr>
      <vt:lpstr>Procedure </vt:lpstr>
      <vt:lpstr>Procedure </vt:lpstr>
      <vt:lpstr>Procedure </vt:lpstr>
      <vt:lpstr>Observations and results </vt:lpstr>
      <vt:lpstr>عرض تقديمي في PowerPoint</vt:lpstr>
      <vt:lpstr>عرض تقديمي في PowerPoint</vt:lpstr>
      <vt:lpstr>Universal donor &amp; recipient </vt:lpstr>
      <vt:lpstr>Compatibility of blood transfusion </vt:lpstr>
      <vt:lpstr>عرض تقديمي في PowerPoint</vt:lpstr>
      <vt:lpstr>Cross matching </vt:lpstr>
      <vt:lpstr>Importance of blood grouping</vt:lpstr>
      <vt:lpstr>PRECAUTIONS  </vt:lpstr>
      <vt:lpstr>PRECAUTIONS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respiratory system </dc:title>
  <dc:creator>mary wadi</dc:creator>
  <cp:lastModifiedBy>الامل القريب</cp:lastModifiedBy>
  <cp:revision>142</cp:revision>
  <dcterms:created xsi:type="dcterms:W3CDTF">2017-01-13T10:43:47Z</dcterms:created>
  <dcterms:modified xsi:type="dcterms:W3CDTF">2021-12-20T09:02:15Z</dcterms:modified>
</cp:coreProperties>
</file>